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6"/>
    <p:sldMasterId id="2147483654" r:id="rId7"/>
    <p:sldMasterId id="2147483664" r:id="rId8"/>
    <p:sldMasterId id="2147483688" r:id="rId9"/>
  </p:sldMasterIdLst>
  <p:notesMasterIdLst>
    <p:notesMasterId r:id="rId31"/>
  </p:notesMasterIdLst>
  <p:handoutMasterIdLst>
    <p:handoutMasterId r:id="rId32"/>
  </p:handoutMasterIdLst>
  <p:sldIdLst>
    <p:sldId id="402" r:id="rId10"/>
    <p:sldId id="330" r:id="rId11"/>
    <p:sldId id="353" r:id="rId12"/>
    <p:sldId id="357" r:id="rId13"/>
    <p:sldId id="398" r:id="rId14"/>
    <p:sldId id="399" r:id="rId15"/>
    <p:sldId id="400" r:id="rId16"/>
    <p:sldId id="390" r:id="rId17"/>
    <p:sldId id="403" r:id="rId18"/>
    <p:sldId id="374" r:id="rId19"/>
    <p:sldId id="389" r:id="rId20"/>
    <p:sldId id="376" r:id="rId21"/>
    <p:sldId id="396" r:id="rId22"/>
    <p:sldId id="393" r:id="rId23"/>
    <p:sldId id="392" r:id="rId24"/>
    <p:sldId id="395" r:id="rId25"/>
    <p:sldId id="391" r:id="rId26"/>
    <p:sldId id="386" r:id="rId27"/>
    <p:sldId id="381" r:id="rId28"/>
    <p:sldId id="365" r:id="rId29"/>
    <p:sldId id="404" r:id="rId30"/>
  </p:sldIdLst>
  <p:sldSz cx="9144000" cy="6858000" type="screen4x3"/>
  <p:notesSz cx="68199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6E35E25-8EE6-4B7A-B065-9E1A71020844}">
          <p14:sldIdLst>
            <p14:sldId id="402"/>
            <p14:sldId id="330"/>
            <p14:sldId id="353"/>
            <p14:sldId id="357"/>
            <p14:sldId id="398"/>
            <p14:sldId id="399"/>
            <p14:sldId id="400"/>
            <p14:sldId id="390"/>
            <p14:sldId id="403"/>
            <p14:sldId id="374"/>
            <p14:sldId id="389"/>
            <p14:sldId id="376"/>
            <p14:sldId id="396"/>
            <p14:sldId id="393"/>
            <p14:sldId id="392"/>
            <p14:sldId id="395"/>
            <p14:sldId id="391"/>
            <p14:sldId id="386"/>
            <p14:sldId id="381"/>
            <p14:sldId id="365"/>
            <p14:sldId id="4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66D"/>
    <a:srgbClr val="D3222A"/>
    <a:srgbClr val="D3D966"/>
    <a:srgbClr val="CFBFC8"/>
    <a:srgbClr val="D4CAA7"/>
    <a:srgbClr val="BFBF00"/>
    <a:srgbClr val="B2C2CC"/>
    <a:srgbClr val="7E99AA"/>
    <a:srgbClr val="E6E6E6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94911" autoAdjust="0"/>
  </p:normalViewPr>
  <p:slideViewPr>
    <p:cSldViewPr showGuides="1">
      <p:cViewPr>
        <p:scale>
          <a:sx n="75" d="100"/>
          <a:sy n="75" d="100"/>
        </p:scale>
        <p:origin x="-1206" y="-72"/>
      </p:cViewPr>
      <p:guideLst>
        <p:guide orient="horz" pos="437"/>
        <p:guide orient="horz" pos="4111"/>
        <p:guide orient="horz" pos="186"/>
        <p:guide orient="horz" pos="1139"/>
        <p:guide orient="horz" pos="4228"/>
        <p:guide orient="horz" pos="4031"/>
        <p:guide pos="216"/>
        <p:guide pos="431"/>
        <p:guide pos="5556"/>
        <p:guide pos="5329"/>
        <p:guide pos="2960"/>
        <p:guide pos="3016"/>
        <p:guide pos="4253"/>
        <p:guide pos="4308"/>
        <p:guide pos="1723"/>
        <p:guide pos="1666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08" y="-90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6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58270-2DD7-4288-A055-1844E701DB9E}" type="datetimeFigureOut">
              <a:rPr lang="de-CH" smtClean="0"/>
              <a:t>22.09.2016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D047-9364-4B8C-A62F-021DD49B559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08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600C-6D17-405C-B998-EFCC843B5FDB}" type="datetimeFigureOut">
              <a:rPr lang="de-CH" smtClean="0"/>
              <a:t>22.09.2016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00B0-F9C6-464A-B111-8C5A062E90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9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2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842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12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13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14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15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16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17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23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766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3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3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75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5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98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6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98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7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98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/>
              <a:t>8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98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10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13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00B0-F9C6-464A-B111-8C5A062E902E}" type="slidenum">
              <a:rPr lang="de-CH" smtClean="0">
                <a:solidFill>
                  <a:prstClr val="black"/>
                </a:solidFill>
              </a:rPr>
              <a:pPr/>
              <a:t>11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13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oben -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42901" y="2926213"/>
            <a:ext cx="8477250" cy="360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4" y="2132856"/>
            <a:ext cx="8118474" cy="360000"/>
          </a:xfrm>
          <a:prstGeom prst="rect">
            <a:avLst/>
          </a:prstGeom>
        </p:spPr>
        <p:txBody>
          <a:bodyPr lIns="7200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83568" y="2564209"/>
            <a:ext cx="5853700" cy="687093"/>
          </a:xfrm>
          <a:solidFill>
            <a:schemeClr val="bg1"/>
          </a:solidFill>
        </p:spPr>
        <p:txBody>
          <a:bodyPr wrap="none" lIns="72000" tIns="144000" rIns="72000" bIns="0" numCol="1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Titelfolie 1-Zeilig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- weiss -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1085010"/>
            <a:ext cx="4014787" cy="18187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Kapiteltitel</a:t>
            </a:r>
            <a:br>
              <a:rPr lang="de-DE" dirty="0" smtClean="0"/>
            </a:br>
            <a:r>
              <a:rPr lang="de-DE" dirty="0" err="1" smtClean="0"/>
              <a:t>weiss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 err="1" smtClean="0"/>
              <a:t>bild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900" y="3106213"/>
            <a:ext cx="8459788" cy="3420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0000"/>
              </a:lnSpc>
              <a:defRPr sz="1800"/>
            </a:lvl1pPr>
          </a:lstStyle>
          <a:p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684214" y="3020026"/>
            <a:ext cx="16020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39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Agenda/Zusammenfassung/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477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Fliess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596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Fliess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402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Aufzählung 14pt ­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3924000" cy="4718050"/>
          </a:xfrm>
        </p:spPr>
        <p:txBody>
          <a:bodyPr/>
          <a:lstStyle>
            <a:lvl1pPr marL="268288" indent="-268288"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96150" y="1808163"/>
            <a:ext cx="3924000" cy="4718050"/>
          </a:xfrm>
        </p:spPr>
        <p:txBody>
          <a:bodyPr/>
          <a:lstStyle>
            <a:lvl1pPr marL="182563" indent="-182563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471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vollflae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44000" y="144000"/>
            <a:ext cx="8856000" cy="6570000"/>
          </a:xfrm>
        </p:spPr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605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1808163"/>
            <a:ext cx="4014787" cy="459105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87901" y="1808163"/>
            <a:ext cx="4014788" cy="4591050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787900" y="1808163"/>
            <a:ext cx="4014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7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1808163"/>
            <a:ext cx="4014787" cy="459105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87901" y="1808163"/>
            <a:ext cx="4014788" cy="4591050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787900" y="1808163"/>
            <a:ext cx="4014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6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quer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3155889"/>
            <a:ext cx="8118475" cy="32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3" y="1808162"/>
            <a:ext cx="8118476" cy="1260000"/>
          </a:xfrm>
        </p:spPr>
        <p:txBody>
          <a:bodyPr tIns="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3068960"/>
            <a:ext cx="8118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5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4011612" cy="2880000"/>
          </a:xfrm>
        </p:spPr>
        <p:txBody>
          <a:bodyPr/>
          <a:lstStyle/>
          <a:p>
            <a:endParaRPr lang="de-CH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91076" y="4743403"/>
            <a:ext cx="401161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791076" y="4743405"/>
            <a:ext cx="401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3" y="1786831"/>
            <a:ext cx="4011612" cy="288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684213" y="4743403"/>
            <a:ext cx="401161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684213" y="4743405"/>
            <a:ext cx="4014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0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unten -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42901" y="1816649"/>
            <a:ext cx="8477250" cy="36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4" y="5805304"/>
            <a:ext cx="8136258" cy="360000"/>
          </a:xfrm>
          <a:prstGeom prst="rect">
            <a:avLst/>
          </a:prstGeom>
        </p:spPr>
        <p:txBody>
          <a:bodyPr lIns="72000" tIns="0" rIns="0" bIns="0" anchor="t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83568" y="5046163"/>
            <a:ext cx="7953634" cy="687093"/>
          </a:xfrm>
          <a:solidFill>
            <a:schemeClr val="bg1"/>
          </a:solidFill>
        </p:spPr>
        <p:txBody>
          <a:bodyPr wrap="none" lIns="72000" tIns="144000" rIns="72000" bIns="0" numCol="1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Titelfolie 1-Zeilig unten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0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-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0"/>
            <a:ext cx="2591642" cy="1930202"/>
          </a:xfrm>
        </p:spPr>
        <p:txBody>
          <a:bodyPr/>
          <a:lstStyle/>
          <a:p>
            <a:endParaRPr lang="de-CH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3419872" y="1786830"/>
            <a:ext cx="2600672" cy="1930202"/>
          </a:xfrm>
        </p:spPr>
        <p:txBody>
          <a:bodyPr/>
          <a:lstStyle/>
          <a:p>
            <a:endParaRPr lang="de-CH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83568" y="3861048"/>
            <a:ext cx="2592288" cy="2088232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683568" y="3861050"/>
            <a:ext cx="2592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156176" y="1786830"/>
            <a:ext cx="2592288" cy="1930202"/>
          </a:xfrm>
        </p:spPr>
        <p:txBody>
          <a:bodyPr/>
          <a:lstStyle/>
          <a:p>
            <a:endParaRPr lang="de-CH"/>
          </a:p>
        </p:txBody>
      </p:sp>
      <p:sp>
        <p:nvSpPr>
          <p:cNvPr id="3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428256" y="3861050"/>
            <a:ext cx="2592288" cy="2088232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35" name="Gerade Verbindung 34"/>
          <p:cNvCxnSpPr/>
          <p:nvPr userDrawn="1"/>
        </p:nvCxnSpPr>
        <p:spPr>
          <a:xfrm>
            <a:off x="3428256" y="3861052"/>
            <a:ext cx="2592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8"/>
          <p:cNvSpPr>
            <a:spLocks noGrp="1"/>
          </p:cNvSpPr>
          <p:nvPr>
            <p:ph type="body" sz="quarter" idx="22"/>
          </p:nvPr>
        </p:nvSpPr>
        <p:spPr>
          <a:xfrm>
            <a:off x="6156176" y="3861050"/>
            <a:ext cx="2592288" cy="2088232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37" name="Gerade Verbindung 36"/>
          <p:cNvCxnSpPr/>
          <p:nvPr userDrawn="1"/>
        </p:nvCxnSpPr>
        <p:spPr>
          <a:xfrm>
            <a:off x="6156176" y="3861052"/>
            <a:ext cx="2592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3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3323086"/>
            <a:ext cx="1960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2735263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2735263" y="3323086"/>
            <a:ext cx="1960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91076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791076" y="3323086"/>
            <a:ext cx="1960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6842126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7" name="Gerade Verbindung 26"/>
          <p:cNvCxnSpPr/>
          <p:nvPr userDrawn="1"/>
        </p:nvCxnSpPr>
        <p:spPr>
          <a:xfrm>
            <a:off x="6842126" y="3323086"/>
            <a:ext cx="1960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mehrere Bilder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4869160"/>
            <a:ext cx="1960562" cy="1498223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4869162"/>
            <a:ext cx="19605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84214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1"/>
          </p:nvPr>
        </p:nvSpPr>
        <p:spPr>
          <a:xfrm>
            <a:off x="2735263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2"/>
          </p:nvPr>
        </p:nvSpPr>
        <p:spPr>
          <a:xfrm>
            <a:off x="479107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23"/>
          </p:nvPr>
        </p:nvSpPr>
        <p:spPr>
          <a:xfrm>
            <a:off x="6842126" y="3330000"/>
            <a:ext cx="1960562" cy="14400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0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mehrere Bilder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4879473"/>
            <a:ext cx="8118474" cy="1498223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84214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1"/>
          </p:nvPr>
        </p:nvSpPr>
        <p:spPr>
          <a:xfrm>
            <a:off x="2735263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2"/>
          </p:nvPr>
        </p:nvSpPr>
        <p:spPr>
          <a:xfrm>
            <a:off x="479107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23"/>
          </p:nvPr>
        </p:nvSpPr>
        <p:spPr>
          <a:xfrm>
            <a:off x="684212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684212" y="4869162"/>
            <a:ext cx="81359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- vollflae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44000" y="144000"/>
            <a:ext cx="8856000" cy="6570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3568" y="828000"/>
            <a:ext cx="727200" cy="90000"/>
          </a:xfrm>
          <a:solidFill>
            <a:schemeClr val="tx2"/>
          </a:solidFill>
        </p:spPr>
        <p:txBody>
          <a:bodyPr wrap="none"/>
          <a:lstStyle/>
          <a:p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32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- oben -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42901" y="2926213"/>
            <a:ext cx="8477250" cy="360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4214" y="1844824"/>
            <a:ext cx="8118474" cy="360000"/>
          </a:xfrm>
          <a:prstGeom prst="rect">
            <a:avLst/>
          </a:prstGeom>
        </p:spPr>
        <p:txBody>
          <a:bodyPr lIns="7200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9"/>
          <p:cNvSpPr txBox="1">
            <a:spLocks/>
          </p:cNvSpPr>
          <p:nvPr userDrawn="1"/>
        </p:nvSpPr>
        <p:spPr>
          <a:xfrm>
            <a:off x="683569" y="2890567"/>
            <a:ext cx="145471" cy="61439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72000" rIns="72000" bIns="0" numCol="1" rtlCol="0" anchor="b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683568" y="2276872"/>
            <a:ext cx="6604547" cy="1228780"/>
          </a:xfrm>
          <a:solidFill>
            <a:schemeClr val="bg1"/>
          </a:solidFill>
        </p:spPr>
        <p:txBody>
          <a:bodyPr wrap="none" lIns="72000" tIns="144000" rIns="72000" bIns="0" numCol="1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 </a:t>
            </a:r>
            <a:br>
              <a:rPr lang="de-DE" dirty="0" smtClean="0"/>
            </a:br>
            <a:r>
              <a:rPr lang="de-DE" dirty="0" smtClean="0"/>
              <a:t>2-Zeilig </a:t>
            </a:r>
            <a:r>
              <a:rPr lang="de-DE" dirty="0" err="1" smtClean="0"/>
              <a:t>OBen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9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Agenda/Zusammenfassung/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87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Fliess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86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Fliess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47180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993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Aufzählung 14pt ­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3924000" cy="4718050"/>
          </a:xfrm>
        </p:spPr>
        <p:txBody>
          <a:bodyPr/>
          <a:lstStyle>
            <a:lvl1pPr marL="268288" indent="-268288"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896150" y="1808163"/>
            <a:ext cx="3924000" cy="4718050"/>
          </a:xfrm>
        </p:spPr>
        <p:txBody>
          <a:bodyPr/>
          <a:lstStyle>
            <a:lvl1pPr marL="182563" indent="-182563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09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oben -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42901" y="2926213"/>
            <a:ext cx="8477250" cy="360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4214" y="1844824"/>
            <a:ext cx="8118474" cy="360000"/>
          </a:xfrm>
          <a:prstGeom prst="rect">
            <a:avLst/>
          </a:prstGeom>
        </p:spPr>
        <p:txBody>
          <a:bodyPr lIns="7200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itel 9"/>
          <p:cNvSpPr txBox="1">
            <a:spLocks/>
          </p:cNvSpPr>
          <p:nvPr userDrawn="1"/>
        </p:nvSpPr>
        <p:spPr>
          <a:xfrm>
            <a:off x="683569" y="2890567"/>
            <a:ext cx="145471" cy="61439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72000" tIns="72000" rIns="72000" bIns="0" numCol="1" rtlCol="0" anchor="b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683568" y="2276872"/>
            <a:ext cx="6604547" cy="1228780"/>
          </a:xfrm>
          <a:solidFill>
            <a:schemeClr val="bg1"/>
          </a:solidFill>
        </p:spPr>
        <p:txBody>
          <a:bodyPr wrap="none" lIns="72000" tIns="144000" rIns="72000" bIns="0" numCol="1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 </a:t>
            </a:r>
            <a:br>
              <a:rPr lang="de-DE" dirty="0" smtClean="0"/>
            </a:br>
            <a:r>
              <a:rPr lang="de-DE" dirty="0" smtClean="0"/>
              <a:t>2-Zeilig </a:t>
            </a:r>
            <a:r>
              <a:rPr lang="de-DE" dirty="0" err="1" smtClean="0"/>
              <a:t>OBen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2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vollflae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44000" y="144000"/>
            <a:ext cx="8856000" cy="6570000"/>
          </a:xfrm>
        </p:spPr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44000" y="6526213"/>
            <a:ext cx="7758688" cy="185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84000" y="6526213"/>
            <a:ext cx="3600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9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1808163"/>
            <a:ext cx="4014787" cy="459105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87901" y="1808163"/>
            <a:ext cx="4014788" cy="4591050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787900" y="1808163"/>
            <a:ext cx="40147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1808163"/>
            <a:ext cx="4014787" cy="459105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787901" y="1808163"/>
            <a:ext cx="4014788" cy="4591050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787900" y="1808163"/>
            <a:ext cx="40147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7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Bild mit Text quer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3" y="3155889"/>
            <a:ext cx="8118475" cy="32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3" y="1808162"/>
            <a:ext cx="8118476" cy="1260000"/>
          </a:xfrm>
        </p:spPr>
        <p:txBody>
          <a:bodyPr tIns="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3068960"/>
            <a:ext cx="811847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0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4011612" cy="2880000"/>
          </a:xfrm>
        </p:spPr>
        <p:txBody>
          <a:bodyPr/>
          <a:lstStyle/>
          <a:p>
            <a:endParaRPr lang="de-CH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91076" y="4743403"/>
            <a:ext cx="401161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791076" y="4743405"/>
            <a:ext cx="401161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3" y="1786831"/>
            <a:ext cx="4011612" cy="288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684213" y="4743403"/>
            <a:ext cx="401161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684213" y="4743405"/>
            <a:ext cx="401478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3323086"/>
            <a:ext cx="19605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2735263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2735263" y="3323086"/>
            <a:ext cx="19605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791076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4791076" y="3323086"/>
            <a:ext cx="19605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6842126" y="3323084"/>
            <a:ext cx="1960562" cy="1637925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27" name="Gerade Verbindung 26"/>
          <p:cNvCxnSpPr/>
          <p:nvPr userDrawn="1"/>
        </p:nvCxnSpPr>
        <p:spPr>
          <a:xfrm>
            <a:off x="6842126" y="3323086"/>
            <a:ext cx="19605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06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mehrere Bilder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4869160"/>
            <a:ext cx="1960562" cy="1498223"/>
          </a:xfrm>
        </p:spPr>
        <p:txBody>
          <a:bodyPr tIns="36000"/>
          <a:lstStyle>
            <a:lvl1pPr>
              <a:spcBef>
                <a:spcPts val="0"/>
              </a:spcBef>
              <a:spcAft>
                <a:spcPts val="0"/>
              </a:spcAft>
              <a:defRPr sz="1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684212" y="4869162"/>
            <a:ext cx="196056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84214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1"/>
          </p:nvPr>
        </p:nvSpPr>
        <p:spPr>
          <a:xfrm>
            <a:off x="2735263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2"/>
          </p:nvPr>
        </p:nvSpPr>
        <p:spPr>
          <a:xfrm>
            <a:off x="479107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23"/>
          </p:nvPr>
        </p:nvSpPr>
        <p:spPr>
          <a:xfrm>
            <a:off x="6842126" y="3330000"/>
            <a:ext cx="1960562" cy="1440000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26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- mehrere Bilder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4214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84214" y="4879473"/>
            <a:ext cx="8118474" cy="1498223"/>
          </a:xfrm>
        </p:spPr>
        <p:txBody>
          <a:bodyPr tIns="18000"/>
          <a:lstStyle>
            <a:lvl1pPr>
              <a:spcBef>
                <a:spcPts val="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2735263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9107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842126" y="1786831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84214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1"/>
          </p:nvPr>
        </p:nvSpPr>
        <p:spPr>
          <a:xfrm>
            <a:off x="2735263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2"/>
          </p:nvPr>
        </p:nvSpPr>
        <p:spPr>
          <a:xfrm>
            <a:off x="479107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sp>
        <p:nvSpPr>
          <p:cNvPr id="28" name="Bildplatzhalter 5"/>
          <p:cNvSpPr>
            <a:spLocks noGrp="1"/>
          </p:cNvSpPr>
          <p:nvPr>
            <p:ph type="pic" sz="quarter" idx="23"/>
          </p:nvPr>
        </p:nvSpPr>
        <p:spPr>
          <a:xfrm>
            <a:off x="6842126" y="3330000"/>
            <a:ext cx="1960562" cy="1440000"/>
          </a:xfrm>
        </p:spPr>
        <p:txBody>
          <a:bodyPr/>
          <a:lstStyle/>
          <a:p>
            <a:endParaRPr lang="de-CH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684212" y="4869162"/>
            <a:ext cx="81359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unten -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342901" y="1808160"/>
            <a:ext cx="8477250" cy="3349031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683568" y="4504476"/>
            <a:ext cx="6604547" cy="1228780"/>
          </a:xfrm>
          <a:solidFill>
            <a:schemeClr val="bg1"/>
          </a:solidFill>
        </p:spPr>
        <p:txBody>
          <a:bodyPr wrap="none" lIns="72000" tIns="144000" rIns="72000" bIns="0" numCol="1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 </a:t>
            </a:r>
            <a:br>
              <a:rPr lang="de-DE" dirty="0" smtClean="0"/>
            </a:br>
            <a:r>
              <a:rPr lang="de-DE" dirty="0" smtClean="0"/>
              <a:t>2-Zeilig Unten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4" y="5805304"/>
            <a:ext cx="8118474" cy="360000"/>
          </a:xfrm>
          <a:prstGeom prst="rect">
            <a:avLst/>
          </a:prstGeom>
        </p:spPr>
        <p:txBody>
          <a:bodyPr lIns="72000" tIns="0" rIns="0" bIns="0" anchor="t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646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unten -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42901" y="1801391"/>
            <a:ext cx="8477250" cy="2995761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3933056"/>
            <a:ext cx="6457647" cy="1770467"/>
          </a:xfrm>
          <a:solidFill>
            <a:schemeClr val="bg1"/>
          </a:solidFill>
        </p:spPr>
        <p:txBody>
          <a:bodyPr wrap="none" lIns="72000" tIns="144000" rIns="72000" anchor="t" anchorCtr="0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3-zeilig</a:t>
            </a:r>
            <a:br>
              <a:rPr lang="de-DE" dirty="0" smtClean="0"/>
            </a:br>
            <a:r>
              <a:rPr lang="de-DE" dirty="0" smtClean="0"/>
              <a:t>unten</a:t>
            </a:r>
            <a:endParaRPr lang="de-CH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84214" y="5805304"/>
            <a:ext cx="8118474" cy="360000"/>
          </a:xfrm>
          <a:prstGeom prst="rect">
            <a:avLst/>
          </a:prstGeom>
        </p:spPr>
        <p:txBody>
          <a:bodyPr lIns="72000" tIns="0" rIns="0" bIns="0" anchor="t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330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oben -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342901" y="3140968"/>
            <a:ext cx="8477250" cy="3427809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2276872"/>
            <a:ext cx="6457647" cy="1770467"/>
          </a:xfrm>
          <a:solidFill>
            <a:schemeClr val="bg1"/>
          </a:solidFill>
        </p:spPr>
        <p:txBody>
          <a:bodyPr wrap="none" lIns="72000" tIns="144000" rIns="72000" anchor="t" anchorCtr="0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3-zeilig</a:t>
            </a:r>
            <a:br>
              <a:rPr lang="de-DE" dirty="0" smtClean="0"/>
            </a:br>
            <a:r>
              <a:rPr lang="de-DE" dirty="0" smtClean="0"/>
              <a:t>Oben</a:t>
            </a:r>
            <a:endParaRPr lang="de-CH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4214" y="1844824"/>
            <a:ext cx="8118474" cy="360000"/>
          </a:xfrm>
          <a:prstGeom prst="rect">
            <a:avLst/>
          </a:prstGeom>
        </p:spPr>
        <p:txBody>
          <a:bodyPr lIns="7200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3888000"/>
            <a:ext cx="8118475" cy="1697763"/>
          </a:xfrm>
        </p:spPr>
        <p:txBody>
          <a:bodyPr lIns="0" tIns="72000" rIns="72000" anchor="t" anchorCtr="0">
            <a:sp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Dreizeiliger</a:t>
            </a:r>
            <a:br>
              <a:rPr lang="de-DE" dirty="0" smtClean="0"/>
            </a:br>
            <a:r>
              <a:rPr lang="de-DE" dirty="0" err="1" smtClean="0"/>
              <a:t>titel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4214" y="3420000"/>
            <a:ext cx="8118474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80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- weiss -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93738"/>
            <a:ext cx="4014787" cy="4410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Kapiteltitel</a:t>
            </a:r>
            <a:br>
              <a:rPr lang="de-DE" dirty="0" smtClean="0"/>
            </a:br>
            <a:r>
              <a:rPr lang="de-DE" dirty="0" err="1" smtClean="0"/>
              <a:t>weiss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ohne </a:t>
            </a:r>
            <a:r>
              <a:rPr lang="de-DE" dirty="0" err="1" smtClean="0"/>
              <a:t>bild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684214" y="5220000"/>
            <a:ext cx="16020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44000" y="6526213"/>
            <a:ext cx="7758688" cy="185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84000" y="6526213"/>
            <a:ext cx="3600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9DDACD7-FE95-47E2-A14E-B849D7B94F2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422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- rot -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44000" y="144000"/>
            <a:ext cx="8856000" cy="657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93738"/>
            <a:ext cx="4014787" cy="4410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Kapiteltitel</a:t>
            </a:r>
            <a:br>
              <a:rPr lang="de-DE" dirty="0" smtClean="0"/>
            </a:br>
            <a:r>
              <a:rPr lang="de-DE" dirty="0" smtClean="0"/>
              <a:t>Rot</a:t>
            </a:r>
            <a:br>
              <a:rPr lang="de-DE" dirty="0" smtClean="0"/>
            </a:br>
            <a:r>
              <a:rPr lang="de-DE" dirty="0" smtClean="0"/>
              <a:t>ohne </a:t>
            </a:r>
            <a:r>
              <a:rPr lang="de-DE" dirty="0" err="1" smtClean="0"/>
              <a:t>bild</a:t>
            </a:r>
            <a:endParaRPr lang="de-CH" dirty="0"/>
          </a:p>
        </p:txBody>
      </p:sp>
      <p:sp>
        <p:nvSpPr>
          <p:cNvPr id="3" name="Rechteck 2"/>
          <p:cNvSpPr/>
          <p:nvPr userDrawn="1"/>
        </p:nvSpPr>
        <p:spPr>
          <a:xfrm>
            <a:off x="684214" y="5220000"/>
            <a:ext cx="1602000" cy="1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634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2132856"/>
            <a:ext cx="4014787" cy="19442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</a:t>
            </a:r>
            <a:endParaRPr lang="de-CH" dirty="0"/>
          </a:p>
        </p:txBody>
      </p:sp>
      <p:grpSp>
        <p:nvGrpSpPr>
          <p:cNvPr id="4" name="Gruppierung 11"/>
          <p:cNvGrpSpPr/>
          <p:nvPr/>
        </p:nvGrpSpPr>
        <p:grpSpPr>
          <a:xfrm>
            <a:off x="684000" y="306000"/>
            <a:ext cx="1808788" cy="182242"/>
            <a:chOff x="676935" y="265961"/>
            <a:chExt cx="1808788" cy="182242"/>
          </a:xfrm>
          <a:solidFill>
            <a:srgbClr val="D40123"/>
          </a:solidFill>
        </p:grpSpPr>
        <p:sp>
          <p:nvSpPr>
            <p:cNvPr id="5" name="Rechteck 4"/>
            <p:cNvSpPr/>
            <p:nvPr/>
          </p:nvSpPr>
          <p:spPr>
            <a:xfrm>
              <a:off x="676935" y="265961"/>
              <a:ext cx="1808788" cy="1822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/>
              </a:endParaRPr>
            </a:p>
          </p:txBody>
        </p:sp>
        <p:pic>
          <p:nvPicPr>
            <p:cNvPr id="6" name="Bild 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281" y="303758"/>
              <a:ext cx="1435790" cy="122908"/>
            </a:xfrm>
            <a:prstGeom prst="rect">
              <a:avLst/>
            </a:prstGeom>
            <a:grpFill/>
          </p:spPr>
        </p:pic>
      </p:grpSp>
      <p:pic>
        <p:nvPicPr>
          <p:cNvPr id="7" name="Bild 10" descr="Logo_Claim_DEF_RGB_121029 Kopie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675" y="378598"/>
            <a:ext cx="2045960" cy="8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ts val="900"/>
        </a:lnSpc>
        <a:spcBef>
          <a:spcPts val="0"/>
        </a:spcBef>
        <a:buFont typeface="Arial" pitchFamily="34" charset="0"/>
        <a:buNone/>
        <a:defRPr sz="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2132856"/>
            <a:ext cx="4014787" cy="19442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Kapitel</a:t>
            </a:r>
            <a:br>
              <a:rPr lang="de-DE" dirty="0" smtClean="0"/>
            </a:br>
            <a:r>
              <a:rPr lang="de-DE" dirty="0" err="1" smtClean="0"/>
              <a:t>master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44000" y="6526213"/>
            <a:ext cx="7758688" cy="185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84000" y="6526213"/>
            <a:ext cx="3600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9DDACD7-FE95-47E2-A14E-B849D7B94F2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27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ts val="900"/>
        </a:lnSpc>
        <a:spcBef>
          <a:spcPts val="0"/>
        </a:spcBef>
        <a:buFont typeface="Arial" pitchFamily="34" charset="0"/>
        <a:buNone/>
        <a:defRPr sz="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210157"/>
            <a:ext cx="6067425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Folientitel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44000" y="6526213"/>
            <a:ext cx="7758688" cy="185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Iran at a Glance | © SWITZERLAND GLOBAL ENTERPRISE</a:t>
            </a:r>
            <a:endParaRPr lang="de-CH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84000" y="6526213"/>
            <a:ext cx="3600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09DDACD7-FE95-47E2-A14E-B849D7B94F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689366" y="1808163"/>
            <a:ext cx="8113322" cy="4718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60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6" r:id="rId9"/>
    <p:sldLayoutId id="2147483685" r:id="rId10"/>
    <p:sldLayoutId id="2147483673" r:id="rId11"/>
    <p:sldLayoutId id="2147483674" r:id="rId12"/>
    <p:sldLayoutId id="2147483675" r:id="rId13"/>
    <p:sldLayoutId id="2147483686" r:id="rId14"/>
    <p:sldLayoutId id="2147483701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buFont typeface="Symbol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100000"/>
        </a:lnSpc>
        <a:spcBef>
          <a:spcPts val="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3" indent="-1825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5600" indent="-173038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210157"/>
            <a:ext cx="6067425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Folientitel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044000" y="6526213"/>
            <a:ext cx="7758688" cy="1857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r>
              <a:rPr lang="de-CH" smtClean="0">
                <a:solidFill>
                  <a:srgbClr val="000000"/>
                </a:solidFill>
              </a:rPr>
              <a:t>26.03.2013 | © SWITZERLAND GLOBAL ENTERPRISE</a:t>
            </a:r>
            <a:endParaRPr lang="de-CH" dirty="0" smtClean="0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84000" y="6526213"/>
            <a:ext cx="3600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689366" y="1808163"/>
            <a:ext cx="8113322" cy="4718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01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buFont typeface="Symbol" pitchFamily="18" charset="2"/>
        <a:buChar char="-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173038" algn="l" defTabSz="914400" rtl="0" eaLnBrk="1" latinLnBrk="0" hangingPunct="1">
        <a:lnSpc>
          <a:spcPct val="100000"/>
        </a:lnSpc>
        <a:spcBef>
          <a:spcPts val="0"/>
        </a:spcBef>
        <a:buFont typeface="Symbol" pitchFamily="18" charset="2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63" indent="-1825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355600" indent="-173038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h/url?sa=i&amp;rct=j&amp;q=&amp;esrc=s&amp;source=images&amp;cd=&amp;cad=rja&amp;uact=8&amp;ved=0ahUKEwj_2KLnr__OAhUB1xQKHX79Ak8QjRwIBw&amp;url=http://www.jump-voyage.com/tag/afrique-du-sud/&amp;psig=AFQjCNGchm4u1FKciNzi24yCZrSBThxkdQ&amp;ust=1473410437960892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uuqzqioLPAhVEshQKHXIVBJEQjRwIBw&amp;url=http://blog.friendlyplanet.com/tag/elephants&amp;bvm=bv.131783435,d.d24&amp;psig=AFQjCNF5VBff_GVMDkKJA-bq0N76FDC2sw&amp;ust=147350355718752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langeveldt-theiler@eda.admin.ch" TargetMode="External"/><Relationship Id="rId2" Type="http://schemas.openxmlformats.org/officeDocument/2006/relationships/hyperlink" Target="mailto:selobeid@s-ge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Gr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b="22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CH" sz="1600" dirty="0" err="1" smtClean="0"/>
              <a:t>Chamber</a:t>
            </a:r>
            <a:r>
              <a:rPr lang="it-CH" sz="1600" dirty="0" smtClean="0"/>
              <a:t> of Commerce – Lugano, 22 </a:t>
            </a:r>
            <a:r>
              <a:rPr lang="it-CH" sz="1600" dirty="0" err="1" smtClean="0"/>
              <a:t>September</a:t>
            </a:r>
            <a:r>
              <a:rPr lang="it-CH" sz="1600" dirty="0" smtClean="0"/>
              <a:t> 2016</a:t>
            </a:r>
          </a:p>
          <a:p>
            <a:pPr>
              <a:spcBef>
                <a:spcPts val="600"/>
              </a:spcBef>
            </a:pPr>
            <a:r>
              <a:rPr lang="it-CH" sz="1600" dirty="0" err="1" smtClean="0"/>
              <a:t>Suhail</a:t>
            </a:r>
            <a:r>
              <a:rPr lang="it-CH" sz="1600" dirty="0" smtClean="0"/>
              <a:t> </a:t>
            </a:r>
            <a:r>
              <a:rPr lang="it-CH" sz="1600" dirty="0" err="1" smtClean="0"/>
              <a:t>El</a:t>
            </a:r>
            <a:r>
              <a:rPr lang="it-CH" sz="1600" dirty="0" smtClean="0"/>
              <a:t> </a:t>
            </a:r>
            <a:r>
              <a:rPr lang="it-CH" sz="1600" dirty="0" err="1" smtClean="0"/>
              <a:t>Obeid</a:t>
            </a:r>
            <a:r>
              <a:rPr lang="it-CH" sz="1600" dirty="0" smtClean="0"/>
              <a:t>, </a:t>
            </a:r>
            <a:r>
              <a:rPr lang="en-GB" sz="1600" dirty="0"/>
              <a:t>Senior Consultant, Switzerland Global </a:t>
            </a:r>
            <a:r>
              <a:rPr lang="en-GB" sz="1600" dirty="0" smtClean="0"/>
              <a:t>Enterprise</a:t>
            </a:r>
            <a:endParaRPr lang="en-GB" sz="1600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683568" y="2276872"/>
            <a:ext cx="6227199" cy="1228780"/>
          </a:xfrm>
        </p:spPr>
        <p:txBody>
          <a:bodyPr/>
          <a:lstStyle/>
          <a:p>
            <a:r>
              <a:rPr lang="it-CH" dirty="0" smtClean="0"/>
              <a:t>SOUTH AFRICA:</a:t>
            </a:r>
            <a:br>
              <a:rPr lang="it-CH" dirty="0" smtClean="0"/>
            </a:br>
            <a:r>
              <a:rPr lang="it-CH" dirty="0" smtClean="0"/>
              <a:t>ECONOMIC OUTLOOK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Promising Economic Environment</a:t>
            </a:r>
            <a:br>
              <a:rPr lang="en-GB" b="1" dirty="0"/>
            </a:br>
            <a:r>
              <a:rPr lang="en-GB" b="1" dirty="0" smtClean="0"/>
              <a:t>Relevant Industries for Switzerland in South Africa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South Africa|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84214" y="3323084"/>
            <a:ext cx="1960562" cy="1978124"/>
          </a:xfrm>
        </p:spPr>
        <p:txBody>
          <a:bodyPr/>
          <a:lstStyle/>
          <a:p>
            <a:r>
              <a:rPr lang="en-GB" sz="1400" b="1" dirty="0"/>
              <a:t>Information &amp; Communication</a:t>
            </a:r>
          </a:p>
          <a:p>
            <a:r>
              <a:rPr lang="en-GB" sz="1400" b="1" dirty="0"/>
              <a:t>Technology (ICT)</a:t>
            </a:r>
          </a:p>
          <a:p>
            <a:endParaRPr lang="en-US" sz="1400" dirty="0" smtClean="0"/>
          </a:p>
          <a:p>
            <a:r>
              <a:rPr lang="en-US" sz="1400" dirty="0"/>
              <a:t>Development</a:t>
            </a:r>
          </a:p>
          <a:p>
            <a:endParaRPr lang="en-US" sz="1400" dirty="0" smtClean="0"/>
          </a:p>
          <a:p>
            <a:r>
              <a:rPr lang="en-US" sz="1400" dirty="0" smtClean="0"/>
              <a:t>Outsourcing</a:t>
            </a:r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2735263" y="3323084"/>
            <a:ext cx="1960562" cy="2338164"/>
          </a:xfrm>
        </p:spPr>
        <p:txBody>
          <a:bodyPr/>
          <a:lstStyle/>
          <a:p>
            <a:r>
              <a:rPr lang="en-GB" sz="1400" b="1" dirty="0" err="1" smtClean="0"/>
              <a:t>Cleantech</a:t>
            </a:r>
            <a:endParaRPr lang="en-GB" sz="1400" b="1" dirty="0"/>
          </a:p>
          <a:p>
            <a:endParaRPr lang="en-GB" sz="1400" dirty="0" smtClean="0"/>
          </a:p>
          <a:p>
            <a:r>
              <a:rPr lang="en-GB" sz="1400" dirty="0" smtClean="0"/>
              <a:t>Consultancy services</a:t>
            </a:r>
            <a:endParaRPr lang="en-GB" sz="1400" dirty="0"/>
          </a:p>
          <a:p>
            <a:endParaRPr lang="en-US" sz="1400" dirty="0"/>
          </a:p>
          <a:p>
            <a:r>
              <a:rPr lang="en-US" sz="1400" dirty="0"/>
              <a:t>W</a:t>
            </a:r>
            <a:r>
              <a:rPr lang="en-US" sz="1400" dirty="0" smtClean="0"/>
              <a:t>ater </a:t>
            </a:r>
            <a:r>
              <a:rPr lang="en-US" sz="1400" dirty="0"/>
              <a:t>saving technologies</a:t>
            </a:r>
          </a:p>
          <a:p>
            <a:endParaRPr lang="en-US" sz="1400" dirty="0" smtClean="0"/>
          </a:p>
          <a:p>
            <a:r>
              <a:rPr lang="en-US" sz="1400" dirty="0"/>
              <a:t>W</a:t>
            </a:r>
            <a:r>
              <a:rPr lang="en-US" sz="1400" dirty="0" smtClean="0"/>
              <a:t>aste management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8"/>
          </p:nvPr>
        </p:nvSpPr>
        <p:spPr>
          <a:xfrm>
            <a:off x="4791076" y="3323084"/>
            <a:ext cx="1960562" cy="2482180"/>
          </a:xfrm>
        </p:spPr>
        <p:txBody>
          <a:bodyPr/>
          <a:lstStyle/>
          <a:p>
            <a:r>
              <a:rPr lang="en-GB" sz="1400" b="1" dirty="0" smtClean="0"/>
              <a:t>Healthcare</a:t>
            </a:r>
            <a:endParaRPr lang="en-GB" sz="1400" b="1" dirty="0"/>
          </a:p>
          <a:p>
            <a:endParaRPr lang="en-US" sz="1400" dirty="0" smtClean="0"/>
          </a:p>
          <a:p>
            <a:r>
              <a:rPr lang="en-US" sz="1400" dirty="0" smtClean="0"/>
              <a:t>Medical </a:t>
            </a:r>
            <a:r>
              <a:rPr lang="en-US" sz="1400" dirty="0"/>
              <a:t>devices and </a:t>
            </a:r>
            <a:r>
              <a:rPr lang="en-US" sz="1400" dirty="0" smtClean="0"/>
              <a:t>equipment</a:t>
            </a:r>
          </a:p>
          <a:p>
            <a:endParaRPr lang="en-US" sz="1400" dirty="0"/>
          </a:p>
          <a:p>
            <a:r>
              <a:rPr lang="en-US" sz="1400" dirty="0"/>
              <a:t>N</a:t>
            </a:r>
            <a:r>
              <a:rPr lang="en-US" sz="1400" dirty="0" smtClean="0"/>
              <a:t>ew </a:t>
            </a:r>
            <a:r>
              <a:rPr lang="en-US" sz="1400" dirty="0"/>
              <a:t>build and refurbishment projects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400" b="1" dirty="0" smtClean="0"/>
              <a:t>Luxury Goods</a:t>
            </a:r>
          </a:p>
          <a:p>
            <a:endParaRPr lang="en-GB" sz="1400" dirty="0"/>
          </a:p>
          <a:p>
            <a:r>
              <a:rPr lang="en-US" sz="1400" dirty="0" smtClean="0"/>
              <a:t>Fashion</a:t>
            </a:r>
          </a:p>
          <a:p>
            <a:endParaRPr lang="en-US" sz="1400" dirty="0" smtClean="0"/>
          </a:p>
          <a:p>
            <a:r>
              <a:rPr lang="en-US" sz="1400" dirty="0" smtClean="0"/>
              <a:t>Accessories</a:t>
            </a:r>
          </a:p>
          <a:p>
            <a:endParaRPr lang="en-US" sz="1400" dirty="0" smtClean="0"/>
          </a:p>
          <a:p>
            <a:r>
              <a:rPr lang="en-US" sz="1400" dirty="0" smtClean="0"/>
              <a:t>Watches</a:t>
            </a:r>
            <a:endParaRPr lang="en-GB" sz="1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7"/>
            <a:ext cx="19442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25" y="1772817"/>
            <a:ext cx="19442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7"/>
            <a:ext cx="19335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9456"/>
            <a:ext cx="1944216" cy="14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Promising Economic Environment</a:t>
            </a:r>
            <a:br>
              <a:rPr lang="en-GB" b="1" dirty="0"/>
            </a:br>
            <a:r>
              <a:rPr lang="en-GB" b="1" dirty="0" smtClean="0"/>
              <a:t>Relevant Industries for Switzerland in South Africa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South Africa|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84214" y="3323084"/>
            <a:ext cx="1960562" cy="1978124"/>
          </a:xfrm>
        </p:spPr>
        <p:txBody>
          <a:bodyPr/>
          <a:lstStyle/>
          <a:p>
            <a:r>
              <a:rPr lang="en-GB" sz="1400" b="1" dirty="0" smtClean="0"/>
              <a:t>Food &amp; Beverage</a:t>
            </a:r>
            <a:endParaRPr lang="en-GB" sz="1400" b="1" dirty="0"/>
          </a:p>
          <a:p>
            <a:endParaRPr lang="en-US" sz="1400" dirty="0" smtClean="0"/>
          </a:p>
          <a:p>
            <a:r>
              <a:rPr lang="en-US" sz="1400" dirty="0"/>
              <a:t>H</a:t>
            </a:r>
            <a:r>
              <a:rPr lang="en-US" sz="1400" dirty="0" smtClean="0"/>
              <a:t>ealth foods</a:t>
            </a:r>
          </a:p>
          <a:p>
            <a:endParaRPr lang="en-US" sz="1400" dirty="0"/>
          </a:p>
          <a:p>
            <a:r>
              <a:rPr lang="en-US" sz="1400" dirty="0" smtClean="0"/>
              <a:t>Confectionery</a:t>
            </a:r>
          </a:p>
          <a:p>
            <a:endParaRPr lang="en-US" sz="1400" dirty="0"/>
          </a:p>
          <a:p>
            <a:r>
              <a:rPr lang="en-US" sz="1400" dirty="0"/>
              <a:t>C</a:t>
            </a:r>
            <a:r>
              <a:rPr lang="en-US" sz="1400" dirty="0" smtClean="0"/>
              <a:t>onvenience </a:t>
            </a:r>
            <a:r>
              <a:rPr lang="en-US" sz="1400" dirty="0"/>
              <a:t>foods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2735263" y="3323084"/>
            <a:ext cx="1960562" cy="2338164"/>
          </a:xfrm>
        </p:spPr>
        <p:txBody>
          <a:bodyPr/>
          <a:lstStyle/>
          <a:p>
            <a:r>
              <a:rPr lang="en-GB" sz="1400" b="1" dirty="0" smtClean="0"/>
              <a:t>Education</a:t>
            </a:r>
            <a:endParaRPr lang="en-GB" sz="1400" b="1" dirty="0"/>
          </a:p>
          <a:p>
            <a:endParaRPr lang="en-GB" sz="1400" dirty="0" smtClean="0"/>
          </a:p>
          <a:p>
            <a:r>
              <a:rPr lang="en-US" sz="1400" dirty="0" smtClean="0"/>
              <a:t>Poor </a:t>
            </a:r>
            <a:r>
              <a:rPr lang="en-US" sz="1400" dirty="0"/>
              <a:t>schooling </a:t>
            </a:r>
            <a:r>
              <a:rPr lang="en-US" sz="1400" dirty="0" smtClean="0"/>
              <a:t>system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Vocational training</a:t>
            </a:r>
          </a:p>
          <a:p>
            <a:endParaRPr lang="en-US" sz="1400" dirty="0" smtClean="0"/>
          </a:p>
          <a:p>
            <a:r>
              <a:rPr lang="en-US" sz="1400" dirty="0" smtClean="0"/>
              <a:t>Online universities</a:t>
            </a:r>
            <a:endParaRPr lang="en-US" sz="1400" dirty="0"/>
          </a:p>
          <a:p>
            <a:endParaRPr lang="en-GB" sz="1400" dirty="0"/>
          </a:p>
          <a:p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8"/>
          </p:nvPr>
        </p:nvSpPr>
        <p:spPr>
          <a:xfrm>
            <a:off x="4791076" y="3323084"/>
            <a:ext cx="3165300" cy="2482180"/>
          </a:xfrm>
        </p:spPr>
        <p:txBody>
          <a:bodyPr/>
          <a:lstStyle/>
          <a:p>
            <a:r>
              <a:rPr lang="en-GB" sz="1400" b="1" dirty="0" smtClean="0"/>
              <a:t>Rail</a:t>
            </a:r>
            <a:endParaRPr lang="en-GB" sz="1400" b="1" dirty="0"/>
          </a:p>
          <a:p>
            <a:endParaRPr lang="en-US" sz="1400" dirty="0" smtClean="0"/>
          </a:p>
          <a:p>
            <a:r>
              <a:rPr lang="en-US" sz="1400" dirty="0" smtClean="0"/>
              <a:t>Heavy investments in </a:t>
            </a:r>
            <a:r>
              <a:rPr lang="en-US" sz="1400" dirty="0"/>
              <a:t>freight and passenger </a:t>
            </a:r>
            <a:r>
              <a:rPr lang="en-US" sz="1400" dirty="0" smtClean="0"/>
              <a:t>rail: 31 billion CHF</a:t>
            </a:r>
          </a:p>
          <a:p>
            <a:endParaRPr lang="en-US" sz="1400" dirty="0" smtClean="0"/>
          </a:p>
          <a:p>
            <a:r>
              <a:rPr lang="en-US" sz="1400" dirty="0"/>
              <a:t>B</a:t>
            </a:r>
            <a:r>
              <a:rPr lang="en-US" sz="1400" dirty="0" smtClean="0"/>
              <a:t>road-Based </a:t>
            </a:r>
            <a:r>
              <a:rPr lang="en-US" sz="1400" dirty="0"/>
              <a:t>Black Economic Empowerment (B-BBEE) legislation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6"/>
            <a:ext cx="196946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75" y="1772816"/>
            <a:ext cx="19347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3769"/>
            <a:ext cx="1944216" cy="142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804248" y="32129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7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40728"/>
            <a:ext cx="6067425" cy="540000"/>
          </a:xfrm>
        </p:spPr>
        <p:txBody>
          <a:bodyPr/>
          <a:lstStyle/>
          <a:p>
            <a:r>
              <a:rPr lang="en-GB" b="1" dirty="0" smtClean="0"/>
              <a:t>Other countries in the region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11560" y="1052736"/>
            <a:ext cx="8118475" cy="392596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600" dirty="0"/>
              <a:t>South Africa also serves as a gateway for the other countries in the region</a:t>
            </a:r>
            <a:r>
              <a:rPr lang="en-GB" sz="1600" dirty="0" smtClean="0"/>
              <a:t>: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en-GB" sz="1600" b="1" dirty="0"/>
              <a:t>Angola, Botswana, Lesotho, Mauritius, Mozambique, Namibia, Swaziland</a:t>
            </a:r>
          </a:p>
          <a:p>
            <a:pPr>
              <a:spcAft>
                <a:spcPts val="1800"/>
              </a:spcAft>
            </a:pPr>
            <a:endParaRPr lang="en-GB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18" y="2420888"/>
            <a:ext cx="4372446" cy="34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40728"/>
            <a:ext cx="6067425" cy="540000"/>
          </a:xfrm>
        </p:spPr>
        <p:txBody>
          <a:bodyPr/>
          <a:lstStyle/>
          <a:p>
            <a:r>
              <a:rPr lang="en-GB" b="1" dirty="0" smtClean="0"/>
              <a:t>Other countries in the region</a:t>
            </a:r>
            <a:br>
              <a:rPr lang="en-GB" b="1" dirty="0" smtClean="0"/>
            </a:br>
            <a:r>
              <a:rPr lang="en-GB" b="1" dirty="0" smtClean="0"/>
              <a:t>Angola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11560" y="1052736"/>
            <a:ext cx="8118475" cy="3925962"/>
          </a:xfrm>
        </p:spPr>
        <p:txBody>
          <a:bodyPr/>
          <a:lstStyle/>
          <a:p>
            <a:r>
              <a:rPr lang="en-US" sz="1400" b="1" dirty="0"/>
              <a:t>The fastest growing </a:t>
            </a:r>
            <a:r>
              <a:rPr lang="en-US" sz="1400" b="1" dirty="0" smtClean="0"/>
              <a:t>sectors (until recently) </a:t>
            </a:r>
            <a:endParaRPr lang="de-CH" sz="1400" dirty="0"/>
          </a:p>
          <a:p>
            <a:pPr lvl="0"/>
            <a:r>
              <a:rPr lang="en-US" sz="1400" dirty="0" smtClean="0"/>
              <a:t>Oil </a:t>
            </a:r>
            <a:r>
              <a:rPr lang="en-US" sz="1400" dirty="0"/>
              <a:t>and gas</a:t>
            </a:r>
            <a:endParaRPr lang="de-CH" sz="1400" dirty="0"/>
          </a:p>
          <a:p>
            <a:pPr lvl="0"/>
            <a:r>
              <a:rPr lang="en-US" sz="1400" dirty="0" smtClean="0"/>
              <a:t>Construction </a:t>
            </a:r>
            <a:r>
              <a:rPr lang="en-US" sz="1400" dirty="0"/>
              <a:t>and infrastructure</a:t>
            </a:r>
            <a:endParaRPr lang="de-CH" sz="1400" dirty="0"/>
          </a:p>
          <a:p>
            <a:pPr lvl="0"/>
            <a:r>
              <a:rPr lang="en-US" sz="1400" dirty="0" smtClean="0"/>
              <a:t>Agriculture</a:t>
            </a:r>
            <a:endParaRPr lang="de-CH" sz="1400" dirty="0"/>
          </a:p>
          <a:p>
            <a:endParaRPr lang="en-US" sz="1400" b="1" dirty="0" smtClean="0"/>
          </a:p>
          <a:p>
            <a:r>
              <a:rPr lang="en-US" sz="1400" b="1" dirty="0" smtClean="0"/>
              <a:t>Challenges of doing business in Angola</a:t>
            </a:r>
            <a:endParaRPr lang="de-CH" sz="1400" dirty="0"/>
          </a:p>
          <a:p>
            <a:r>
              <a:rPr lang="en-US" sz="1400" dirty="0"/>
              <a:t>P</a:t>
            </a:r>
            <a:r>
              <a:rPr lang="en-US" sz="1400" dirty="0" smtClean="0"/>
              <a:t>oor </a:t>
            </a:r>
            <a:r>
              <a:rPr lang="en-US" sz="1400" dirty="0"/>
              <a:t>power supply nationwide</a:t>
            </a:r>
            <a:endParaRPr lang="de-CH" sz="1400" dirty="0"/>
          </a:p>
          <a:p>
            <a:pPr lvl="0"/>
            <a:r>
              <a:rPr lang="en-US" sz="1400" dirty="0"/>
              <a:t>W</a:t>
            </a:r>
            <a:r>
              <a:rPr lang="en-US" sz="1400" dirty="0" smtClean="0"/>
              <a:t>eak </a:t>
            </a:r>
            <a:r>
              <a:rPr lang="en-US" sz="1400" dirty="0"/>
              <a:t>infrastructures across most sectors</a:t>
            </a:r>
            <a:endParaRPr lang="de-CH" sz="1400" dirty="0"/>
          </a:p>
          <a:p>
            <a:pPr lvl="0"/>
            <a:r>
              <a:rPr lang="en-US" sz="1400" dirty="0"/>
              <a:t>G</a:t>
            </a:r>
            <a:r>
              <a:rPr lang="en-US" sz="1400" dirty="0" smtClean="0"/>
              <a:t>overnment bureaucracy</a:t>
            </a:r>
            <a:endParaRPr lang="de-CH" sz="1400" dirty="0"/>
          </a:p>
          <a:p>
            <a:pPr lvl="0"/>
            <a:r>
              <a:rPr lang="en-US" sz="1400" dirty="0"/>
              <a:t>C</a:t>
            </a:r>
            <a:r>
              <a:rPr lang="en-US" sz="1400" dirty="0" smtClean="0"/>
              <a:t>orruption</a:t>
            </a:r>
            <a:endParaRPr lang="de-CH" sz="1400" dirty="0"/>
          </a:p>
          <a:p>
            <a:pPr lvl="0"/>
            <a:r>
              <a:rPr lang="en-US" sz="1400" dirty="0"/>
              <a:t>H</a:t>
            </a:r>
            <a:r>
              <a:rPr lang="en-US" sz="1400" dirty="0" smtClean="0"/>
              <a:t>igh </a:t>
            </a:r>
            <a:r>
              <a:rPr lang="en-US" sz="1400" dirty="0"/>
              <a:t>unemployment</a:t>
            </a:r>
            <a:endParaRPr lang="de-CH" sz="1400" dirty="0"/>
          </a:p>
          <a:p>
            <a:pPr lvl="0"/>
            <a:r>
              <a:rPr lang="en-US" sz="1400" dirty="0"/>
              <a:t>L</a:t>
            </a:r>
            <a:r>
              <a:rPr lang="en-US" sz="1400" dirty="0" smtClean="0"/>
              <a:t>ack </a:t>
            </a:r>
            <a:r>
              <a:rPr lang="en-US" sz="1400" dirty="0"/>
              <a:t>of </a:t>
            </a:r>
            <a:r>
              <a:rPr lang="en-US" sz="1400" dirty="0" smtClean="0"/>
              <a:t>skills</a:t>
            </a:r>
            <a:endParaRPr lang="de-CH" sz="1400" dirty="0"/>
          </a:p>
          <a:p>
            <a:r>
              <a:rPr lang="en-US" sz="1400" dirty="0"/>
              <a:t> </a:t>
            </a:r>
            <a:endParaRPr lang="de-CH" sz="1400" dirty="0"/>
          </a:p>
          <a:p>
            <a:r>
              <a:rPr lang="en-US" sz="1400" b="1" dirty="0" smtClean="0"/>
              <a:t>Opportunities in Angola</a:t>
            </a:r>
            <a:endParaRPr lang="de-CH" sz="1400" dirty="0"/>
          </a:p>
          <a:p>
            <a:pPr lvl="0"/>
            <a:r>
              <a:rPr lang="de-CH" sz="1400" dirty="0"/>
              <a:t>Infrastructure</a:t>
            </a:r>
          </a:p>
          <a:p>
            <a:pPr lvl="0"/>
            <a:r>
              <a:rPr lang="en-US" sz="1400" dirty="0"/>
              <a:t>Agriculture</a:t>
            </a:r>
            <a:endParaRPr lang="de-CH" sz="1400" dirty="0"/>
          </a:p>
          <a:p>
            <a:pPr lvl="0"/>
            <a:r>
              <a:rPr lang="en-US" sz="1400" dirty="0"/>
              <a:t>Education and training</a:t>
            </a:r>
            <a:endParaRPr lang="de-CH" sz="1400" dirty="0"/>
          </a:p>
          <a:p>
            <a:pPr lvl="0"/>
            <a:r>
              <a:rPr lang="en-US" sz="1400" dirty="0"/>
              <a:t>Power</a:t>
            </a:r>
            <a:endParaRPr lang="de-CH" sz="1400" dirty="0"/>
          </a:p>
          <a:p>
            <a:pPr>
              <a:spcAft>
                <a:spcPts val="1800"/>
              </a:spcAft>
            </a:pPr>
            <a:r>
              <a:rPr lang="en-US" sz="1400" dirty="0" smtClean="0"/>
              <a:t> </a:t>
            </a:r>
            <a:endParaRPr lang="en-GB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40728"/>
            <a:ext cx="6067425" cy="540000"/>
          </a:xfrm>
        </p:spPr>
        <p:txBody>
          <a:bodyPr/>
          <a:lstStyle/>
          <a:p>
            <a:r>
              <a:rPr lang="en-GB" b="1" dirty="0" smtClean="0"/>
              <a:t>Other countries in the region</a:t>
            </a:r>
            <a:br>
              <a:rPr lang="en-GB" b="1" dirty="0" smtClean="0"/>
            </a:br>
            <a:r>
              <a:rPr lang="en-GB" b="1" dirty="0" smtClean="0"/>
              <a:t>Botswana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14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11560" y="1052736"/>
            <a:ext cx="8118475" cy="3925962"/>
          </a:xfrm>
        </p:spPr>
        <p:txBody>
          <a:bodyPr/>
          <a:lstStyle/>
          <a:p>
            <a:endParaRPr lang="de-CH" sz="1400" dirty="0"/>
          </a:p>
          <a:p>
            <a:r>
              <a:rPr lang="en-US" sz="1400" b="1" dirty="0" smtClean="0"/>
              <a:t>Strengths</a:t>
            </a:r>
            <a:endParaRPr lang="de-CH" sz="1400" dirty="0"/>
          </a:p>
          <a:p>
            <a:pPr lvl="0"/>
            <a:r>
              <a:rPr lang="en-US" sz="1400" dirty="0" smtClean="0"/>
              <a:t>Relatively </a:t>
            </a:r>
            <a:r>
              <a:rPr lang="en-US" sz="1400" dirty="0"/>
              <a:t>strong balance </a:t>
            </a:r>
            <a:r>
              <a:rPr lang="en-US" sz="1400" dirty="0" smtClean="0"/>
              <a:t>sheet</a:t>
            </a:r>
            <a:endParaRPr lang="de-CH" sz="1400" dirty="0"/>
          </a:p>
          <a:p>
            <a:pPr lvl="0"/>
            <a:r>
              <a:rPr lang="en-US" sz="1400" dirty="0" smtClean="0"/>
              <a:t>Prudent economic management</a:t>
            </a:r>
            <a:endParaRPr lang="de-CH" sz="1400" dirty="0"/>
          </a:p>
          <a:p>
            <a:pPr lvl="0"/>
            <a:r>
              <a:rPr lang="de-CH" sz="1400" dirty="0" smtClean="0"/>
              <a:t>Long </a:t>
            </a:r>
            <a:r>
              <a:rPr lang="de-CH" sz="1400" dirty="0" err="1" smtClean="0"/>
              <a:t>record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political</a:t>
            </a:r>
            <a:r>
              <a:rPr lang="de-CH" sz="1400" dirty="0" smtClean="0"/>
              <a:t> </a:t>
            </a:r>
            <a:r>
              <a:rPr lang="de-CH" sz="1400" dirty="0" err="1" smtClean="0"/>
              <a:t>stability</a:t>
            </a:r>
            <a:endParaRPr lang="de-CH" sz="1400" dirty="0" smtClean="0"/>
          </a:p>
          <a:p>
            <a:pPr lvl="0"/>
            <a:r>
              <a:rPr lang="de-CH" sz="1400" dirty="0" smtClean="0"/>
              <a:t>Sound </a:t>
            </a:r>
            <a:r>
              <a:rPr lang="de-CH" sz="1400" dirty="0" err="1" smtClean="0"/>
              <a:t>policy</a:t>
            </a:r>
            <a:r>
              <a:rPr lang="de-CH" sz="1400" dirty="0" smtClean="0"/>
              <a:t> </a:t>
            </a:r>
            <a:r>
              <a:rPr lang="de-CH" sz="1400" dirty="0" err="1" smtClean="0"/>
              <a:t>frame</a:t>
            </a:r>
            <a:r>
              <a:rPr lang="en-US" sz="1400" dirty="0" smtClean="0"/>
              <a:t>work</a:t>
            </a:r>
            <a:endParaRPr lang="de-CH" sz="1400" dirty="0"/>
          </a:p>
          <a:p>
            <a:pPr lvl="0"/>
            <a:r>
              <a:rPr lang="en-US" sz="1400" dirty="0"/>
              <a:t>Low levels of government </a:t>
            </a:r>
            <a:r>
              <a:rPr lang="en-US" sz="1400" dirty="0" smtClean="0"/>
              <a:t>debt</a:t>
            </a:r>
          </a:p>
          <a:p>
            <a:pPr lvl="0"/>
            <a:r>
              <a:rPr lang="en-US" sz="1400" dirty="0" smtClean="0"/>
              <a:t>No forex control</a:t>
            </a:r>
          </a:p>
          <a:p>
            <a:pPr lvl="0"/>
            <a:r>
              <a:rPr lang="en-US" sz="1400" dirty="0" err="1" smtClean="0"/>
              <a:t>Individualised</a:t>
            </a:r>
            <a:r>
              <a:rPr lang="en-US" sz="1400" dirty="0" smtClean="0"/>
              <a:t> tax exemptions possible</a:t>
            </a:r>
            <a:endParaRPr lang="de-CH" sz="1400" dirty="0"/>
          </a:p>
          <a:p>
            <a:r>
              <a:rPr lang="en-US" sz="1400" dirty="0"/>
              <a:t> </a:t>
            </a:r>
            <a:endParaRPr lang="de-CH" sz="1400" dirty="0"/>
          </a:p>
          <a:p>
            <a:r>
              <a:rPr lang="en-US" sz="1400" b="1" dirty="0"/>
              <a:t>Challenges </a:t>
            </a:r>
            <a:r>
              <a:rPr lang="en-US" sz="1400" b="1" dirty="0" smtClean="0"/>
              <a:t> of doing business in Botswana</a:t>
            </a:r>
            <a:endParaRPr lang="de-CH" sz="1400" dirty="0"/>
          </a:p>
          <a:p>
            <a:pPr lvl="0"/>
            <a:r>
              <a:rPr lang="en-US" sz="1400" dirty="0"/>
              <a:t>Adjusting to lower diamond prices and other external </a:t>
            </a:r>
            <a:r>
              <a:rPr lang="en-US" sz="1400" dirty="0" smtClean="0"/>
              <a:t>shocks</a:t>
            </a:r>
            <a:endParaRPr lang="de-CH" sz="1400" dirty="0"/>
          </a:p>
          <a:p>
            <a:pPr lvl="0"/>
            <a:r>
              <a:rPr lang="en-US" sz="1400" dirty="0"/>
              <a:t>A relatively slow pace of economic </a:t>
            </a:r>
            <a:r>
              <a:rPr lang="en-US" sz="1400" dirty="0" smtClean="0"/>
              <a:t>diversification</a:t>
            </a:r>
            <a:endParaRPr lang="de-CH" sz="1400" dirty="0"/>
          </a:p>
          <a:p>
            <a:r>
              <a:rPr lang="en-US" sz="1400" b="1" dirty="0"/>
              <a:t> </a:t>
            </a:r>
            <a:endParaRPr lang="de-CH" sz="1400" dirty="0"/>
          </a:p>
          <a:p>
            <a:r>
              <a:rPr lang="en-US" sz="1400" b="1" dirty="0" smtClean="0"/>
              <a:t>Opportunities in Botswana</a:t>
            </a:r>
            <a:endParaRPr lang="de-CH" sz="1400" dirty="0"/>
          </a:p>
          <a:p>
            <a:r>
              <a:rPr lang="it-CH" sz="1400" dirty="0" smtClean="0"/>
              <a:t>ICT </a:t>
            </a:r>
            <a:r>
              <a:rPr lang="it-CH" sz="1400" dirty="0" err="1" smtClean="0"/>
              <a:t>infrastructure</a:t>
            </a:r>
            <a:endParaRPr lang="de-CH" sz="1400" dirty="0"/>
          </a:p>
          <a:p>
            <a:pPr lvl="0"/>
            <a:r>
              <a:rPr lang="fr-CH" sz="1400" dirty="0"/>
              <a:t>Mobile Service Solutions i.e. internet services provision</a:t>
            </a:r>
            <a:endParaRPr lang="de-CH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40728"/>
            <a:ext cx="6067425" cy="540000"/>
          </a:xfrm>
        </p:spPr>
        <p:txBody>
          <a:bodyPr/>
          <a:lstStyle/>
          <a:p>
            <a:r>
              <a:rPr lang="en-GB" b="1" dirty="0" smtClean="0"/>
              <a:t>Other countries in the region</a:t>
            </a:r>
            <a:br>
              <a:rPr lang="en-GB" b="1" dirty="0" smtClean="0"/>
            </a:br>
            <a:r>
              <a:rPr lang="en-GB" b="1" dirty="0" smtClean="0"/>
              <a:t>Mauritius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15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11560" y="1159222"/>
            <a:ext cx="8118475" cy="3925962"/>
          </a:xfrm>
        </p:spPr>
        <p:txBody>
          <a:bodyPr/>
          <a:lstStyle/>
          <a:p>
            <a:r>
              <a:rPr lang="en-US" sz="1400" b="1" dirty="0" smtClean="0"/>
              <a:t>Strengths</a:t>
            </a:r>
            <a:endParaRPr lang="de-CH" sz="1400" dirty="0"/>
          </a:p>
          <a:p>
            <a:pPr lvl="0"/>
            <a:r>
              <a:rPr lang="en-US" sz="1400" dirty="0"/>
              <a:t>Political stability</a:t>
            </a:r>
            <a:endParaRPr lang="de-CH" sz="1400" dirty="0"/>
          </a:p>
          <a:p>
            <a:pPr lvl="0"/>
            <a:r>
              <a:rPr lang="en-US" sz="1400" dirty="0"/>
              <a:t>S</a:t>
            </a:r>
            <a:r>
              <a:rPr lang="en-US" sz="1400" dirty="0" smtClean="0"/>
              <a:t>trategic </a:t>
            </a:r>
            <a:r>
              <a:rPr lang="en-US" sz="1400" dirty="0"/>
              <a:t>location in the Indian Ocean</a:t>
            </a:r>
            <a:endParaRPr lang="de-CH" sz="1400" dirty="0"/>
          </a:p>
          <a:p>
            <a:pPr lvl="0"/>
            <a:r>
              <a:rPr lang="en-US" sz="1400" dirty="0"/>
              <a:t>S</a:t>
            </a:r>
            <a:r>
              <a:rPr lang="en-US" sz="1400" dirty="0" smtClean="0"/>
              <a:t>ecure </a:t>
            </a:r>
            <a:r>
              <a:rPr lang="en-US" sz="1400" dirty="0"/>
              <a:t>investment location</a:t>
            </a:r>
            <a:endParaRPr lang="de-CH" sz="1400" dirty="0"/>
          </a:p>
          <a:p>
            <a:pPr lvl="0"/>
            <a:r>
              <a:rPr lang="en-US" sz="1400" dirty="0"/>
              <a:t>A</a:t>
            </a:r>
            <a:r>
              <a:rPr lang="en-US" sz="1400" dirty="0" smtClean="0"/>
              <a:t>vailability </a:t>
            </a:r>
            <a:r>
              <a:rPr lang="en-US" sz="1400" dirty="0"/>
              <a:t>of legal, accounting and finance professionals</a:t>
            </a:r>
            <a:endParaRPr lang="de-CH" sz="1400" dirty="0"/>
          </a:p>
          <a:p>
            <a:pPr lvl="0"/>
            <a:r>
              <a:rPr lang="en-US" sz="1400" dirty="0" smtClean="0"/>
              <a:t>Availability </a:t>
            </a:r>
            <a:r>
              <a:rPr lang="en-US" sz="1400" dirty="0"/>
              <a:t>of international arbitration</a:t>
            </a:r>
            <a:endParaRPr lang="de-CH" sz="1400" dirty="0"/>
          </a:p>
          <a:p>
            <a:endParaRPr lang="de-CH" sz="1050" dirty="0"/>
          </a:p>
          <a:p>
            <a:r>
              <a:rPr lang="en-US" sz="1400" b="1" dirty="0" smtClean="0"/>
              <a:t>Challenges </a:t>
            </a:r>
            <a:r>
              <a:rPr lang="en-US" sz="1400" b="1" dirty="0"/>
              <a:t>of doing business in </a:t>
            </a:r>
            <a:r>
              <a:rPr lang="en-US" sz="1400" b="1" dirty="0" smtClean="0"/>
              <a:t>Mauritius</a:t>
            </a:r>
            <a:endParaRPr lang="de-CH" sz="1400" dirty="0"/>
          </a:p>
          <a:p>
            <a:pPr lvl="0"/>
            <a:r>
              <a:rPr lang="en-US" sz="1400" dirty="0"/>
              <a:t>P</a:t>
            </a:r>
            <a:r>
              <a:rPr lang="en-US" sz="1400" dirty="0" smtClean="0"/>
              <a:t>oor </a:t>
            </a:r>
            <a:r>
              <a:rPr lang="en-US" sz="1400" dirty="0"/>
              <a:t>air connectivity to the African continent</a:t>
            </a:r>
            <a:endParaRPr lang="de-CH" sz="1400" dirty="0"/>
          </a:p>
          <a:p>
            <a:pPr lvl="0"/>
            <a:r>
              <a:rPr lang="en-US" sz="1400" dirty="0" smtClean="0"/>
              <a:t>Need </a:t>
            </a:r>
            <a:r>
              <a:rPr lang="en-US" sz="1400" dirty="0"/>
              <a:t>for infrastructure improvement</a:t>
            </a:r>
            <a:endParaRPr lang="de-CH" sz="1400" dirty="0"/>
          </a:p>
          <a:p>
            <a:pPr lvl="0"/>
            <a:r>
              <a:rPr lang="en-US" sz="1400" dirty="0"/>
              <a:t>S</a:t>
            </a:r>
            <a:r>
              <a:rPr lang="en-US" sz="1400" dirty="0" smtClean="0"/>
              <a:t>hortage </a:t>
            </a:r>
            <a:r>
              <a:rPr lang="en-US" sz="1400" dirty="0"/>
              <a:t>of skilled workforce in certain sectors, such as engineering and IT</a:t>
            </a:r>
            <a:endParaRPr lang="de-CH" sz="1400" dirty="0"/>
          </a:p>
          <a:p>
            <a:endParaRPr lang="de-CH" sz="500" dirty="0"/>
          </a:p>
          <a:p>
            <a:r>
              <a:rPr lang="de-CH" sz="1400" b="1" dirty="0" err="1" smtClean="0"/>
              <a:t>Opportunities</a:t>
            </a:r>
            <a:r>
              <a:rPr lang="de-CH" sz="1400" b="1" dirty="0" smtClean="0"/>
              <a:t> in Mauritius</a:t>
            </a:r>
            <a:endParaRPr lang="de-CH" sz="1400" dirty="0"/>
          </a:p>
          <a:p>
            <a:pPr>
              <a:tabLst>
                <a:tab pos="4305300" algn="l"/>
              </a:tabLst>
            </a:pPr>
            <a:r>
              <a:rPr lang="en-US" sz="1400" dirty="0" smtClean="0"/>
              <a:t>Education and training</a:t>
            </a:r>
            <a:r>
              <a:rPr lang="en-US" sz="1400" dirty="0"/>
              <a:t>	</a:t>
            </a:r>
            <a:endParaRPr lang="en-US" sz="1400" dirty="0" smtClean="0"/>
          </a:p>
          <a:p>
            <a:pPr>
              <a:tabLst>
                <a:tab pos="4305300" algn="l"/>
              </a:tabLst>
            </a:pPr>
            <a:r>
              <a:rPr lang="en-US" sz="1400" dirty="0" smtClean="0"/>
              <a:t>Financial services</a:t>
            </a:r>
            <a:endParaRPr lang="de-CH" sz="1400" dirty="0" smtClean="0"/>
          </a:p>
          <a:p>
            <a:pPr lvl="0">
              <a:tabLst>
                <a:tab pos="4305300" algn="l"/>
              </a:tabLst>
            </a:pPr>
            <a:r>
              <a:rPr lang="en-US" sz="1400" dirty="0" smtClean="0"/>
              <a:t>Power / renewable energy	</a:t>
            </a:r>
            <a:endParaRPr lang="de-CH" sz="1400" dirty="0" smtClean="0"/>
          </a:p>
          <a:p>
            <a:pPr>
              <a:spcAft>
                <a:spcPts val="1800"/>
              </a:spcAft>
            </a:pPr>
            <a:r>
              <a:rPr lang="en-US" sz="1400" dirty="0" smtClean="0"/>
              <a:t>Infrastructure</a:t>
            </a:r>
            <a:endParaRPr lang="en-GB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440728"/>
            <a:ext cx="6067425" cy="540000"/>
          </a:xfrm>
        </p:spPr>
        <p:txBody>
          <a:bodyPr/>
          <a:lstStyle/>
          <a:p>
            <a:r>
              <a:rPr lang="en-GB" b="1" dirty="0" smtClean="0"/>
              <a:t>Other countries in the region</a:t>
            </a:r>
            <a:br>
              <a:rPr lang="en-GB" b="1" dirty="0" smtClean="0"/>
            </a:br>
            <a:r>
              <a:rPr lang="en-GB" b="1" dirty="0" smtClean="0"/>
              <a:t>Mozambique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16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11560" y="1159222"/>
            <a:ext cx="8118475" cy="3925962"/>
          </a:xfrm>
        </p:spPr>
        <p:txBody>
          <a:bodyPr/>
          <a:lstStyle/>
          <a:p>
            <a:r>
              <a:rPr lang="en-US" sz="1400" b="1" dirty="0"/>
              <a:t>Challenges doing </a:t>
            </a:r>
            <a:r>
              <a:rPr lang="en-US" sz="1400" b="1" dirty="0" smtClean="0"/>
              <a:t>business in Mozambique </a:t>
            </a:r>
            <a:endParaRPr lang="de-CH" sz="1400" dirty="0"/>
          </a:p>
          <a:p>
            <a:pPr lvl="0"/>
            <a:r>
              <a:rPr lang="en-US" sz="1400" dirty="0"/>
              <a:t>B</a:t>
            </a:r>
            <a:r>
              <a:rPr lang="en-US" sz="1400" dirty="0" smtClean="0"/>
              <a:t>ureaucracy</a:t>
            </a:r>
            <a:r>
              <a:rPr lang="en-US" sz="1400" dirty="0"/>
              <a:t>, pervasive influence of the political elites and widespread corruption</a:t>
            </a:r>
            <a:endParaRPr lang="de-CH" sz="1400" dirty="0"/>
          </a:p>
          <a:p>
            <a:pPr lvl="0"/>
            <a:r>
              <a:rPr lang="en-US" sz="1400" dirty="0"/>
              <a:t>P</a:t>
            </a:r>
            <a:r>
              <a:rPr lang="en-US" sz="1400" dirty="0" smtClean="0"/>
              <a:t>oor </a:t>
            </a:r>
            <a:r>
              <a:rPr lang="en-US" sz="1400" dirty="0"/>
              <a:t>infrastructure, resulting in higher logistical costs</a:t>
            </a:r>
            <a:endParaRPr lang="de-CH" sz="1400" dirty="0"/>
          </a:p>
          <a:p>
            <a:pPr lvl="0"/>
            <a:r>
              <a:rPr lang="en-US" sz="1400" dirty="0"/>
              <a:t>S</a:t>
            </a:r>
            <a:r>
              <a:rPr lang="en-US" sz="1400" dirty="0" smtClean="0"/>
              <a:t>kills </a:t>
            </a:r>
            <a:r>
              <a:rPr lang="en-US" sz="1400" dirty="0"/>
              <a:t>and education shortage coupled with tightening work permit regime</a:t>
            </a:r>
            <a:endParaRPr lang="de-CH" sz="1400" dirty="0"/>
          </a:p>
          <a:p>
            <a:pPr lvl="0"/>
            <a:r>
              <a:rPr lang="en-US" sz="1400" dirty="0"/>
              <a:t>Portuguese as the official language</a:t>
            </a:r>
            <a:endParaRPr lang="de-CH" sz="1400" dirty="0"/>
          </a:p>
          <a:p>
            <a:r>
              <a:rPr lang="en-US" sz="1400" dirty="0"/>
              <a:t> </a:t>
            </a:r>
            <a:endParaRPr lang="de-CH" sz="1400" dirty="0"/>
          </a:p>
          <a:p>
            <a:r>
              <a:rPr lang="en-US" sz="1400" b="1" dirty="0"/>
              <a:t>Opportunities </a:t>
            </a:r>
            <a:r>
              <a:rPr lang="en-US" sz="1400" b="1" dirty="0" smtClean="0"/>
              <a:t>in Mozambique</a:t>
            </a:r>
            <a:endParaRPr lang="de-CH" sz="1400" dirty="0"/>
          </a:p>
          <a:p>
            <a:pPr lvl="0"/>
            <a:r>
              <a:rPr lang="en-US" sz="1400" dirty="0"/>
              <a:t>Oil and gas</a:t>
            </a:r>
            <a:endParaRPr lang="de-CH" sz="1400" dirty="0"/>
          </a:p>
          <a:p>
            <a:pPr lvl="0"/>
            <a:r>
              <a:rPr lang="en-US" sz="1400" dirty="0"/>
              <a:t>Mining and infrastructure</a:t>
            </a:r>
            <a:endParaRPr lang="de-CH" sz="1400" dirty="0"/>
          </a:p>
          <a:p>
            <a:pPr lvl="0"/>
            <a:r>
              <a:rPr lang="en-US" sz="1400" dirty="0"/>
              <a:t>Education and training</a:t>
            </a:r>
            <a:endParaRPr lang="de-CH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Doing Business in Southern Africa</a:t>
            </a:r>
            <a:br>
              <a:rPr lang="en-GB" b="1" dirty="0" smtClean="0"/>
            </a:br>
            <a:r>
              <a:rPr lang="en-GB" dirty="0" smtClean="0"/>
              <a:t>Take Time and be Aware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South </a:t>
            </a:r>
            <a:r>
              <a:rPr lang="de-CH" dirty="0" err="1" smtClean="0">
                <a:solidFill>
                  <a:srgbClr val="000000"/>
                </a:solidFill>
              </a:rPr>
              <a:t>Africa</a:t>
            </a:r>
            <a:r>
              <a:rPr lang="de-CH" dirty="0" smtClean="0">
                <a:solidFill>
                  <a:srgbClr val="000000"/>
                </a:solidFill>
              </a:rPr>
              <a:t>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>
                <a:solidFill>
                  <a:srgbClr val="000000"/>
                </a:solidFill>
              </a:rPr>
              <a:pPr/>
              <a:t>17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4213" y="1807294"/>
            <a:ext cx="8118475" cy="3925962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English is the official language when it comes to doing business (and Portuguese in Angola and Mozambique)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Business culture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Modes of communications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Making use of local experts 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4932040" y="6525344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rgbClr val="000000"/>
                </a:solidFill>
              </a:rPr>
              <a:t>Source:  </a:t>
            </a:r>
            <a:r>
              <a:rPr lang="en-GB" sz="800" dirty="0" err="1">
                <a:solidFill>
                  <a:srgbClr val="000000"/>
                </a:solidFill>
              </a:rPr>
              <a:t>K</a:t>
            </a:r>
            <a:r>
              <a:rPr lang="en-GB" sz="800" dirty="0" err="1" smtClean="0">
                <a:solidFill>
                  <a:srgbClr val="000000"/>
                </a:solidFill>
              </a:rPr>
              <a:t>wintessential</a:t>
            </a:r>
            <a:r>
              <a:rPr lang="en-GB" sz="800" dirty="0" smtClean="0">
                <a:solidFill>
                  <a:srgbClr val="000000"/>
                </a:solidFill>
              </a:rPr>
              <a:t> (2015)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D3222A"/>
                </a:solidFill>
              </a:rPr>
              <a:t>African Proverb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4213" y="1808163"/>
            <a:ext cx="8118475" cy="111678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«If you want to go fast, go alone. If you want to go far, go together.»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6381328"/>
            <a:ext cx="846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Nelson Mandela and Frederic Willem de Klerk received the Nobel Peace Price In 1992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07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D3222A"/>
                </a:solidFill>
              </a:rPr>
              <a:t>Most famous Swiss/South African</a:t>
            </a:r>
            <a:br>
              <a:rPr lang="en-GB" b="1" dirty="0" smtClean="0">
                <a:solidFill>
                  <a:srgbClr val="D3222A"/>
                </a:solidFill>
              </a:rPr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de-CH" sz="1600" dirty="0" smtClean="0"/>
              <a:t>Roger </a:t>
            </a:r>
            <a:r>
              <a:rPr lang="de-CH" sz="1600" dirty="0" err="1" smtClean="0"/>
              <a:t>Federer</a:t>
            </a:r>
            <a:r>
              <a:rPr lang="de-CH" sz="1600" dirty="0" smtClean="0"/>
              <a:t>, Tennis Player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Trevor Noah, Comedian</a:t>
            </a:r>
            <a:r>
              <a:rPr lang="en-US" sz="1600" dirty="0"/>
              <a:t>, television and radio host and </a:t>
            </a:r>
            <a:r>
              <a:rPr lang="en-US" sz="1600" dirty="0" smtClean="0"/>
              <a:t>actor </a:t>
            </a:r>
            <a:endParaRPr lang="de-CH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8" y="4152820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8" y="1618630"/>
            <a:ext cx="2369319" cy="2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General Information</a:t>
            </a:r>
            <a:br>
              <a:rPr lang="en-GB" b="1" dirty="0" smtClean="0"/>
            </a:br>
            <a:r>
              <a:rPr lang="en-GB" b="1" dirty="0" smtClean="0"/>
              <a:t>Statistics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South Africa|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06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92100" lvl="0" indent="-29210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buFont typeface="Times" pitchFamily="18" charset="0"/>
              <a:buChar char="•"/>
            </a:pPr>
            <a:endParaRPr lang="en-GB" sz="1600" b="1" kern="0" dirty="0" smtClean="0">
              <a:solidFill>
                <a:srgbClr val="000000"/>
              </a:solidFill>
              <a:ea typeface="MS PGothic"/>
            </a:endParaRPr>
          </a:p>
          <a:p>
            <a:pPr lvl="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President      	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Jacob ZUMA</a:t>
            </a:r>
            <a:br>
              <a:rPr lang="en-GB" sz="1600" kern="0" dirty="0" smtClean="0">
                <a:solidFill>
                  <a:srgbClr val="000000"/>
                </a:solidFill>
                <a:ea typeface="MS PGothic"/>
              </a:rPr>
            </a:b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	</a:t>
            </a:r>
            <a:r>
              <a:rPr lang="en-GB" kern="0" dirty="0" smtClean="0">
                <a:solidFill>
                  <a:srgbClr val="000000"/>
                </a:solidFill>
                <a:ea typeface="MS PGothic"/>
              </a:rPr>
              <a:t>(ANC since 5/2009)       </a:t>
            </a:r>
          </a:p>
          <a:p>
            <a:pPr lvl="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Size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	</a:t>
            </a:r>
            <a:r>
              <a:rPr lang="de-DE" sz="1600" kern="0" dirty="0" smtClean="0">
                <a:solidFill>
                  <a:srgbClr val="000000"/>
                </a:solidFill>
                <a:ea typeface="MS PGothic"/>
              </a:rPr>
              <a:t>1'219’090 km²</a:t>
            </a:r>
          </a:p>
          <a:p>
            <a:pPr lvl="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de-DE" sz="1600" kern="0" dirty="0">
                <a:solidFill>
                  <a:srgbClr val="000000"/>
                </a:solidFill>
                <a:ea typeface="MS PGothic"/>
              </a:rPr>
              <a:t>	</a:t>
            </a:r>
            <a:r>
              <a:rPr lang="de-DE" sz="1600" kern="0" dirty="0" smtClean="0">
                <a:solidFill>
                  <a:srgbClr val="000000"/>
                </a:solidFill>
                <a:ea typeface="MS PGothic"/>
              </a:rPr>
              <a:t>(CH 41'290 km² = 30x)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Capital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	Pretoria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Population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	55 </a:t>
            </a:r>
            <a:r>
              <a:rPr lang="en-GB" sz="1600" kern="0" dirty="0">
                <a:solidFill>
                  <a:srgbClr val="000000"/>
                </a:solidFill>
                <a:ea typeface="MS PGothic"/>
              </a:rPr>
              <a:t>mil. 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(2015)</a:t>
            </a:r>
            <a:endParaRPr lang="en-GB" sz="1600" kern="0" dirty="0">
              <a:solidFill>
                <a:srgbClr val="000000"/>
              </a:solidFill>
              <a:ea typeface="MS PGothic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Growth Rate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	1.6% (2014)</a:t>
            </a:r>
            <a:endParaRPr lang="en-GB" sz="1600" kern="0" dirty="0">
              <a:solidFill>
                <a:srgbClr val="000000"/>
              </a:solidFill>
              <a:ea typeface="MS PGothic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Provinces       	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9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tabLst>
                <a:tab pos="1612900" algn="l"/>
              </a:tabLst>
            </a:pPr>
            <a:r>
              <a:rPr lang="en-GB" sz="1600" b="1" kern="0" dirty="0" smtClean="0">
                <a:solidFill>
                  <a:srgbClr val="000000"/>
                </a:solidFill>
                <a:ea typeface="MS PGothic"/>
              </a:rPr>
              <a:t>Languages      	</a:t>
            </a: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11 official</a:t>
            </a:r>
          </a:p>
          <a:p>
            <a:pPr lvl="4" indent="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buNone/>
            </a:pPr>
            <a:r>
              <a:rPr lang="en-GB" sz="1600" kern="0" dirty="0" smtClean="0">
                <a:solidFill>
                  <a:srgbClr val="000000"/>
                </a:solidFill>
                <a:ea typeface="MS PGothic"/>
              </a:rPr>
              <a:t>                          </a:t>
            </a:r>
            <a:endParaRPr lang="en-GB" sz="1600" b="1" kern="0" dirty="0" smtClean="0">
              <a:solidFill>
                <a:srgbClr val="000000"/>
              </a:solidFill>
              <a:ea typeface="MS PGothic"/>
            </a:endParaRPr>
          </a:p>
          <a:p>
            <a:pPr marL="292100" lvl="0" indent="-292100" fontAlgn="base">
              <a:spcBef>
                <a:spcPct val="0"/>
              </a:spcBef>
              <a:spcAft>
                <a:spcPct val="50000"/>
              </a:spcAft>
              <a:buClr>
                <a:srgbClr val="B3B3B3"/>
              </a:buClr>
              <a:buFont typeface="Times" pitchFamily="18" charset="0"/>
              <a:buChar char="•"/>
            </a:pPr>
            <a:endParaRPr lang="en-GB" sz="1600" b="1" kern="0" dirty="0">
              <a:solidFill>
                <a:srgbClr val="000000"/>
              </a:solidFill>
              <a:ea typeface="MS PGothic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06938" y="6635367"/>
            <a:ext cx="4032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Source:  State Secretariat for Economic Affairs SECO/Country Information </a:t>
            </a:r>
            <a:r>
              <a:rPr lang="en-US" sz="600" dirty="0" smtClean="0"/>
              <a:t>2016</a:t>
            </a:r>
            <a:endParaRPr lang="en-US" sz="600" dirty="0"/>
          </a:p>
        </p:txBody>
      </p:sp>
      <p:pic>
        <p:nvPicPr>
          <p:cNvPr id="17" name="Picture 8" descr="\\vsfile01\Userhome_SGE\muc\Desktop\CH-EPS-01-0001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67" y1="31689" x2="54700" y2="32489"/>
                        <a14:foregroundMark x1="53433" y1="31956" x2="53433" y2="35022"/>
                        <a14:foregroundMark x1="52933" y1="33467" x2="53133" y2="3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1008112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914303" y="368393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Switzerland</a:t>
            </a:r>
            <a:endParaRPr lang="de-CH" sz="1000" b="1" dirty="0">
              <a:solidFill>
                <a:srgbClr val="FF0000"/>
              </a:solidFill>
            </a:endParaRPr>
          </a:p>
        </p:txBody>
      </p:sp>
      <p:pic>
        <p:nvPicPr>
          <p:cNvPr id="2055" name="Picture 7" descr="Bildergebnis für map of south afric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167386" cy="46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800" b="1" dirty="0" err="1" smtClean="0"/>
              <a:t>Thank</a:t>
            </a:r>
            <a:r>
              <a:rPr lang="de-CH" sz="4800" b="1" dirty="0" smtClean="0"/>
              <a:t> </a:t>
            </a:r>
            <a:r>
              <a:rPr lang="de-CH" sz="4800" b="1" dirty="0" err="1" smtClean="0"/>
              <a:t>you</a:t>
            </a:r>
            <a:r>
              <a:rPr lang="de-CH" sz="4800" b="1" dirty="0" smtClean="0"/>
              <a:t>!</a:t>
            </a:r>
            <a:endParaRPr lang="en-US" sz="4800" b="1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8" name="Picture 4" descr="Bildergebnis für elephants south africa">
            <a:hlinkClick r:id="rId3"/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4547"/>
          <a:stretch>
            <a:fillRect/>
          </a:stretch>
        </p:blipFill>
        <p:spPr bwMode="auto">
          <a:xfrm>
            <a:off x="854412" y="1124744"/>
            <a:ext cx="7534011" cy="55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err="1" smtClean="0"/>
              <a:t>Our</a:t>
            </a:r>
            <a:r>
              <a:rPr lang="it-CH" dirty="0" smtClean="0"/>
              <a:t> </a:t>
            </a:r>
            <a:r>
              <a:rPr lang="it-CH" dirty="0" err="1" smtClean="0"/>
              <a:t>contact</a:t>
            </a:r>
            <a:r>
              <a:rPr lang="it-CH" dirty="0" smtClean="0"/>
              <a:t> </a:t>
            </a:r>
            <a:r>
              <a:rPr lang="it-CH" dirty="0" err="1" smtClean="0"/>
              <a:t>coordinates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CH" b="1" dirty="0" smtClean="0"/>
              <a:t>Switzerland Global Enterprise </a:t>
            </a:r>
          </a:p>
          <a:p>
            <a:pPr>
              <a:tabLst>
                <a:tab pos="3683000" algn="l"/>
              </a:tabLst>
            </a:pPr>
            <a:r>
              <a:rPr lang="it-CH" dirty="0" err="1" smtClean="0"/>
              <a:t>Stampfenbachstrasse</a:t>
            </a:r>
            <a:r>
              <a:rPr lang="it-CH" dirty="0" smtClean="0"/>
              <a:t> 85	Corso </a:t>
            </a:r>
            <a:r>
              <a:rPr lang="it-CH" dirty="0" err="1" smtClean="0"/>
              <a:t>Elvezia</a:t>
            </a:r>
            <a:r>
              <a:rPr lang="it-CH" dirty="0" smtClean="0"/>
              <a:t> 16</a:t>
            </a:r>
          </a:p>
          <a:p>
            <a:pPr>
              <a:tabLst>
                <a:tab pos="3683000" algn="l"/>
              </a:tabLst>
            </a:pPr>
            <a:r>
              <a:rPr lang="it-CH" dirty="0" smtClean="0"/>
              <a:t>CH-8006 </a:t>
            </a:r>
            <a:r>
              <a:rPr lang="it-CH" dirty="0" err="1" smtClean="0"/>
              <a:t>Zurich</a:t>
            </a:r>
            <a:r>
              <a:rPr lang="it-CH" dirty="0" smtClean="0"/>
              <a:t>	CH-6900 Lugano</a:t>
            </a:r>
          </a:p>
          <a:p>
            <a:pPr>
              <a:tabLst>
                <a:tab pos="3683000" algn="l"/>
              </a:tabLst>
            </a:pPr>
            <a:r>
              <a:rPr lang="it-CH" dirty="0" err="1" smtClean="0"/>
              <a:t>Contact</a:t>
            </a:r>
            <a:r>
              <a:rPr lang="it-CH" dirty="0" smtClean="0"/>
              <a:t> </a:t>
            </a:r>
            <a:r>
              <a:rPr lang="it-CH" dirty="0" err="1" smtClean="0"/>
              <a:t>person</a:t>
            </a:r>
            <a:r>
              <a:rPr lang="it-CH" dirty="0" smtClean="0"/>
              <a:t>: Mr. </a:t>
            </a:r>
            <a:r>
              <a:rPr lang="it-CH" dirty="0" err="1" smtClean="0"/>
              <a:t>Suhail</a:t>
            </a:r>
            <a:r>
              <a:rPr lang="it-CH" dirty="0" smtClean="0"/>
              <a:t> </a:t>
            </a:r>
            <a:r>
              <a:rPr lang="it-CH" dirty="0" err="1" smtClean="0"/>
              <a:t>El</a:t>
            </a:r>
            <a:r>
              <a:rPr lang="it-CH" dirty="0" smtClean="0"/>
              <a:t> </a:t>
            </a:r>
            <a:r>
              <a:rPr lang="it-CH" dirty="0" err="1" smtClean="0"/>
              <a:t>Obeid</a:t>
            </a:r>
            <a:r>
              <a:rPr lang="it-CH" dirty="0" smtClean="0"/>
              <a:t>	</a:t>
            </a:r>
            <a:r>
              <a:rPr lang="it-CH" dirty="0" err="1" smtClean="0"/>
              <a:t>Contact</a:t>
            </a:r>
            <a:r>
              <a:rPr lang="it-CH" dirty="0" smtClean="0"/>
              <a:t> </a:t>
            </a:r>
            <a:r>
              <a:rPr lang="it-CH" dirty="0" err="1" smtClean="0"/>
              <a:t>person</a:t>
            </a:r>
            <a:r>
              <a:rPr lang="it-CH" dirty="0" smtClean="0"/>
              <a:t>: Ms. Monica Zurfluh</a:t>
            </a:r>
          </a:p>
          <a:p>
            <a:pPr>
              <a:tabLst>
                <a:tab pos="3683000" algn="l"/>
              </a:tabLst>
            </a:pPr>
            <a:r>
              <a:rPr lang="it-CH" dirty="0" smtClean="0"/>
              <a:t>Phone: +41 44 365 54 72	Phone: +41 91 601 86 86</a:t>
            </a:r>
          </a:p>
          <a:p>
            <a:pPr>
              <a:tabLst>
                <a:tab pos="3683000" algn="l"/>
              </a:tabLst>
            </a:pPr>
            <a:r>
              <a:rPr lang="it-CH" dirty="0" smtClean="0">
                <a:hlinkClick r:id="rId2"/>
              </a:rPr>
              <a:t>selobeid@s-ge.com</a:t>
            </a:r>
            <a:r>
              <a:rPr lang="it-CH" dirty="0" smtClean="0"/>
              <a:t> 	mzurfluh@s-ge.com</a:t>
            </a:r>
          </a:p>
          <a:p>
            <a:pPr>
              <a:tabLst>
                <a:tab pos="3683000" algn="l"/>
              </a:tabLst>
            </a:pPr>
            <a:endParaRPr lang="it-CH" dirty="0"/>
          </a:p>
          <a:p>
            <a:pPr>
              <a:tabLst>
                <a:tab pos="3683000" algn="l"/>
              </a:tabLst>
            </a:pPr>
            <a:endParaRPr lang="it-CH" dirty="0" smtClean="0"/>
          </a:p>
          <a:p>
            <a:r>
              <a:rPr lang="en-US" b="1" dirty="0" smtClean="0"/>
              <a:t>Swiss </a:t>
            </a:r>
            <a:r>
              <a:rPr lang="en-US" b="1" dirty="0"/>
              <a:t>Business Hub South Africa </a:t>
            </a:r>
            <a:endParaRPr lang="it-IT" b="1" dirty="0"/>
          </a:p>
          <a:p>
            <a:r>
              <a:rPr lang="it-CH" dirty="0" smtClean="0"/>
              <a:t>c/o </a:t>
            </a:r>
            <a:r>
              <a:rPr lang="en-US" dirty="0" smtClean="0"/>
              <a:t>Embassy </a:t>
            </a:r>
            <a:r>
              <a:rPr lang="en-US" dirty="0"/>
              <a:t>of Switzerland to South Africa, </a:t>
            </a:r>
            <a:endParaRPr lang="it-IT" dirty="0"/>
          </a:p>
          <a:p>
            <a:r>
              <a:rPr lang="en-US" dirty="0"/>
              <a:t>Botswana, Lesotho, Mauritius, Namibia and Swaziland</a:t>
            </a:r>
            <a:endParaRPr lang="it-IT" dirty="0"/>
          </a:p>
          <a:p>
            <a:r>
              <a:rPr lang="en-US" dirty="0"/>
              <a:t>225 Veale Street, New </a:t>
            </a:r>
            <a:r>
              <a:rPr lang="en-US" dirty="0" err="1"/>
              <a:t>Muckleneuk</a:t>
            </a:r>
            <a:r>
              <a:rPr lang="en-US" dirty="0"/>
              <a:t> 0181</a:t>
            </a:r>
            <a:endParaRPr lang="it-IT" dirty="0"/>
          </a:p>
          <a:p>
            <a:r>
              <a:rPr lang="en-US" dirty="0"/>
              <a:t>P.O. Box 2508, Brooklyn Square 0075, South </a:t>
            </a:r>
            <a:r>
              <a:rPr lang="en-US" dirty="0" smtClean="0"/>
              <a:t>Africa</a:t>
            </a:r>
          </a:p>
          <a:p>
            <a:r>
              <a:rPr lang="en-US" dirty="0" smtClean="0"/>
              <a:t>Contact person: Ms. Alexandra </a:t>
            </a:r>
            <a:r>
              <a:rPr lang="en-US" dirty="0" err="1" smtClean="0"/>
              <a:t>Langeveldt</a:t>
            </a:r>
            <a:r>
              <a:rPr lang="en-US" dirty="0" smtClean="0"/>
              <a:t>-Theiler</a:t>
            </a:r>
          </a:p>
          <a:p>
            <a:r>
              <a:rPr lang="it-IT" dirty="0" smtClean="0"/>
              <a:t>Phone: +27 </a:t>
            </a:r>
            <a:r>
              <a:rPr lang="it-IT" dirty="0"/>
              <a:t>12 452 </a:t>
            </a:r>
            <a:r>
              <a:rPr lang="it-IT" dirty="0" smtClean="0"/>
              <a:t>0690</a:t>
            </a:r>
          </a:p>
          <a:p>
            <a:r>
              <a:rPr lang="it-IT" dirty="0" smtClean="0">
                <a:hlinkClick r:id="rId3"/>
              </a:rPr>
              <a:t>alexandra.langeveldt-theiler@eda.admin.ch</a:t>
            </a:r>
            <a:r>
              <a:rPr lang="it-IT" dirty="0" smtClean="0"/>
              <a:t> </a:t>
            </a:r>
            <a:endParaRPr lang="it-IT" dirty="0"/>
          </a:p>
          <a:p>
            <a:pPr>
              <a:tabLst>
                <a:tab pos="3683000" algn="l"/>
              </a:tabLst>
            </a:pPr>
            <a:endParaRPr lang="it-CH" dirty="0" smtClean="0"/>
          </a:p>
          <a:p>
            <a:endParaRPr lang="it-CH" dirty="0" smtClean="0"/>
          </a:p>
          <a:p>
            <a:endParaRPr lang="it-CH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5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Economic Indicators</a:t>
            </a:r>
            <a:br>
              <a:rPr lang="en-GB" b="1" dirty="0" smtClean="0"/>
            </a:br>
            <a:r>
              <a:rPr lang="en-GB" b="1" dirty="0" smtClean="0"/>
              <a:t>Overview 2015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South Africa|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DACD7-FE95-47E2-A14E-B849D7B94F2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1600" b="1" dirty="0" smtClean="0"/>
          </a:p>
          <a:p>
            <a:pPr>
              <a:tabLst>
                <a:tab pos="1968500" algn="l"/>
              </a:tabLst>
            </a:pPr>
            <a:r>
              <a:rPr lang="en-GB" sz="1600" b="1" dirty="0" smtClean="0"/>
              <a:t>Real GDP	</a:t>
            </a:r>
            <a:r>
              <a:rPr lang="en-GB" sz="1600" dirty="0" smtClean="0"/>
              <a:t>$ 313bil.</a:t>
            </a:r>
          </a:p>
          <a:p>
            <a:pPr>
              <a:tabLst>
                <a:tab pos="1968500" algn="l"/>
              </a:tabLst>
            </a:pPr>
            <a:endParaRPr lang="en-GB" sz="1600" dirty="0"/>
          </a:p>
          <a:p>
            <a:pPr>
              <a:tabLst>
                <a:tab pos="1968500" algn="l"/>
              </a:tabLst>
            </a:pPr>
            <a:r>
              <a:rPr lang="en-GB" sz="1600" b="1" dirty="0" smtClean="0"/>
              <a:t>Real GDP p.c.</a:t>
            </a:r>
            <a:r>
              <a:rPr lang="en-GB" sz="1600" dirty="0"/>
              <a:t>	</a:t>
            </a:r>
            <a:r>
              <a:rPr lang="en-GB" sz="1600" dirty="0" smtClean="0"/>
              <a:t>$ 5’694.60 </a:t>
            </a:r>
          </a:p>
          <a:p>
            <a:pPr>
              <a:tabLst>
                <a:tab pos="1968500" algn="l"/>
              </a:tabLst>
            </a:pPr>
            <a:endParaRPr lang="en-GB" sz="1600" dirty="0" smtClean="0"/>
          </a:p>
          <a:p>
            <a:pPr>
              <a:tabLst>
                <a:tab pos="1968500" algn="l"/>
              </a:tabLst>
            </a:pPr>
            <a:r>
              <a:rPr lang="en-GB" sz="1600" b="1" dirty="0"/>
              <a:t>Real GDP growth	</a:t>
            </a:r>
            <a:r>
              <a:rPr lang="en-GB" sz="1600" dirty="0" smtClean="0"/>
              <a:t>1.6 %</a:t>
            </a:r>
          </a:p>
          <a:p>
            <a:pPr>
              <a:tabLst>
                <a:tab pos="1968500" algn="l"/>
              </a:tabLst>
            </a:pP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/>
              <a:t>Currency</a:t>
            </a:r>
            <a:r>
              <a:rPr lang="en-GB" sz="1600" dirty="0" smtClean="0"/>
              <a:t>	South African Rand </a:t>
            </a:r>
          </a:p>
          <a:p>
            <a:pPr>
              <a:tabLst>
                <a:tab pos="19685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(ZAR)</a:t>
            </a:r>
          </a:p>
          <a:p>
            <a:pPr>
              <a:tabLst>
                <a:tab pos="1968500" algn="l"/>
              </a:tabLst>
            </a:pPr>
            <a:endParaRPr lang="en-GB" sz="1600" dirty="0" smtClean="0"/>
          </a:p>
          <a:p>
            <a:pPr>
              <a:tabLst>
                <a:tab pos="1968500" algn="l"/>
              </a:tabLst>
            </a:pPr>
            <a:r>
              <a:rPr lang="en-GB" sz="1600" b="1" dirty="0" smtClean="0"/>
              <a:t>Inflation</a:t>
            </a:r>
            <a:r>
              <a:rPr lang="en-GB" sz="1600" dirty="0" smtClean="0"/>
              <a:t>	4.6%</a:t>
            </a:r>
          </a:p>
          <a:p>
            <a:pPr>
              <a:tabLst>
                <a:tab pos="1968500" algn="l"/>
              </a:tabLst>
            </a:pPr>
            <a:endParaRPr lang="en-GB" sz="1600" dirty="0"/>
          </a:p>
          <a:p>
            <a:pPr>
              <a:tabLst>
                <a:tab pos="1968500" algn="l"/>
              </a:tabLst>
            </a:pPr>
            <a:r>
              <a:rPr lang="en-GB" sz="1600" b="1" dirty="0" smtClean="0"/>
              <a:t>Unemployment </a:t>
            </a:r>
            <a:r>
              <a:rPr lang="en-GB" sz="1600" dirty="0"/>
              <a:t>	</a:t>
            </a:r>
            <a:r>
              <a:rPr lang="en-GB" sz="1600" dirty="0" smtClean="0"/>
              <a:t>25.4%</a:t>
            </a:r>
          </a:p>
          <a:p>
            <a:pPr>
              <a:tabLst>
                <a:tab pos="1968500" algn="l"/>
              </a:tabLst>
            </a:pPr>
            <a:endParaRPr lang="en-GB" sz="1600" dirty="0" smtClean="0"/>
          </a:p>
          <a:p>
            <a:pPr>
              <a:tabLst>
                <a:tab pos="1968500" algn="l"/>
              </a:tabLst>
            </a:pPr>
            <a:r>
              <a:rPr lang="en-GB" sz="1600" b="1" dirty="0"/>
              <a:t>Sectors</a:t>
            </a:r>
            <a:r>
              <a:rPr lang="en-GB" sz="1600" dirty="0"/>
              <a:t>	</a:t>
            </a:r>
            <a:r>
              <a:rPr lang="en-GB" sz="1600" dirty="0" smtClean="0"/>
              <a:t>Services 67%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(</a:t>
            </a:r>
            <a:r>
              <a:rPr lang="en-GB" sz="1400" dirty="0" smtClean="0"/>
              <a:t>contribution GDP)      	</a:t>
            </a:r>
            <a:r>
              <a:rPr lang="en-GB" sz="1600" dirty="0" smtClean="0"/>
              <a:t>Industry 30%</a:t>
            </a:r>
            <a:endParaRPr lang="en-GB" sz="1600" dirty="0"/>
          </a:p>
          <a:p>
            <a:pPr>
              <a:tabLst>
                <a:tab pos="19685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Mining 8%</a:t>
            </a:r>
          </a:p>
          <a:p>
            <a:pPr>
              <a:tabLst>
                <a:tab pos="1968500" algn="l"/>
              </a:tabLst>
            </a:pPr>
            <a:r>
              <a:rPr lang="en-GB" sz="1600" dirty="0" smtClean="0"/>
              <a:t>                                	Agriculture 2%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16016" y="6553052"/>
            <a:ext cx="4032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Source:  State Secretariat for Economic Affairs SECO/Country Information </a:t>
            </a:r>
            <a:r>
              <a:rPr lang="en-US" sz="600" dirty="0" smtClean="0"/>
              <a:t>2016</a:t>
            </a:r>
            <a:endParaRPr lang="en-US" sz="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8" y="1821074"/>
            <a:ext cx="4032448" cy="46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Bildplatzhalter 10"/>
          <p:cNvGraphicFramePr>
            <a:graphicFrameLocks noGrp="1"/>
          </p:cNvGraphicFramePr>
          <p:nvPr>
            <p:ph type="pic" sz="quarter" idx="19"/>
            <p:extLst>
              <p:ext uri="{D42A27DB-BD31-4B8C-83A1-F6EECF244321}">
                <p14:modId xmlns:p14="http://schemas.microsoft.com/office/powerpoint/2010/main" val="3848458347"/>
              </p:ext>
            </p:extLst>
          </p:nvPr>
        </p:nvGraphicFramePr>
        <p:xfrm>
          <a:off x="684213" y="3230984"/>
          <a:ext cx="4009152" cy="2585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1403"/>
                <a:gridCol w="1149668"/>
                <a:gridCol w="1425178"/>
                <a:gridCol w="100290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1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EU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27,4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29.1%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2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China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17,2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17.5%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3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USA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6,3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6.7%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de-CH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Switzerland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 2,182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2.4%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CH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w/o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precious</a:t>
                      </a:r>
                      <a:r>
                        <a:rPr lang="de-CH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400" baseline="0" dirty="0" err="1" smtClean="0">
                          <a:solidFill>
                            <a:schemeClr val="bg1"/>
                          </a:solidFill>
                        </a:rPr>
                        <a:t>metals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0,233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0,25%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Economic Indicators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Foreign Trade of South Africa 2015</a:t>
            </a:r>
            <a:endParaRPr lang="en-US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764664" y="6583609"/>
            <a:ext cx="7758688" cy="185736"/>
          </a:xfrm>
        </p:spPr>
        <p:txBody>
          <a:bodyPr/>
          <a:lstStyle/>
          <a:p>
            <a:r>
              <a:rPr lang="en-US" dirty="0" smtClean="0"/>
              <a:t>South Africa | © SWITZERLAND GLOBAL ENTERPRISE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84000" y="3933925"/>
            <a:ext cx="360000" cy="182562"/>
          </a:xfrm>
        </p:spPr>
        <p:txBody>
          <a:bodyPr/>
          <a:lstStyle/>
          <a:p>
            <a:fld id="{09DDACD7-FE95-47E2-A14E-B849D7B94F2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3" name="Bildplatzhalter 12"/>
          <p:cNvGraphicFramePr>
            <a:graphicFrameLocks noGrp="1"/>
          </p:cNvGraphicFramePr>
          <p:nvPr>
            <p:ph type="pic" sz="quarter" idx="17"/>
            <p:extLst>
              <p:ext uri="{D42A27DB-BD31-4B8C-83A1-F6EECF244321}">
                <p14:modId xmlns:p14="http://schemas.microsoft.com/office/powerpoint/2010/main" val="4291111260"/>
              </p:ext>
            </p:extLst>
          </p:nvPr>
        </p:nvGraphicFramePr>
        <p:xfrm>
          <a:off x="4791075" y="3230984"/>
          <a:ext cx="4011612" cy="2585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1403"/>
                <a:gridCol w="1152128"/>
                <a:gridCol w="1425178"/>
                <a:gridCol w="100290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1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EU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17,8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20.0%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2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China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10,0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11.2%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/>
                        <a:t>3</a:t>
                      </a:r>
                      <a:endParaRPr lang="de-CH" sz="1400" b="1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USA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6,5 billion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/>
                        <a:t>7.3%</a:t>
                      </a:r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400" dirty="0"/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sz="14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de-CH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Switzerland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0,675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0.6%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CH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w/o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precious</a:t>
                      </a:r>
                      <a:r>
                        <a:rPr lang="de-CH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1400" baseline="0" dirty="0" err="1" smtClean="0">
                          <a:solidFill>
                            <a:schemeClr val="bg1"/>
                          </a:solidFill>
                        </a:rPr>
                        <a:t>metals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0,674 </a:t>
                      </a:r>
                      <a:r>
                        <a:rPr lang="de-CH" sz="1400" dirty="0" err="1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400" dirty="0" smtClean="0">
                          <a:solidFill>
                            <a:schemeClr val="bg1"/>
                          </a:solidFill>
                        </a:rPr>
                        <a:t>0,6%</a:t>
                      </a:r>
                      <a:endParaRPr lang="de-CH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2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222A"/>
                    </a:solidFill>
                  </a:tcPr>
                </a:tc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791076" y="2079107"/>
            <a:ext cx="4011612" cy="1637925"/>
          </a:xfrm>
        </p:spPr>
        <p:txBody>
          <a:bodyPr/>
          <a:lstStyle/>
          <a:p>
            <a:r>
              <a:rPr lang="de-CH" sz="1800" b="1" dirty="0" smtClean="0"/>
              <a:t>IMPORTS </a:t>
            </a:r>
            <a:r>
              <a:rPr lang="de-CH" sz="1800" b="1" dirty="0" err="1" smtClean="0"/>
              <a:t>from</a:t>
            </a:r>
            <a:endParaRPr lang="en-US" sz="1800" b="1" dirty="0" smtClean="0"/>
          </a:p>
          <a:p>
            <a:r>
              <a:rPr lang="en-US" sz="1800" dirty="0" smtClean="0"/>
              <a:t>Total of USD 89,3 billion</a:t>
            </a:r>
            <a:endParaRPr lang="en-US" sz="18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684213" y="2079107"/>
            <a:ext cx="4011612" cy="1637925"/>
          </a:xfrm>
        </p:spPr>
        <p:txBody>
          <a:bodyPr/>
          <a:lstStyle/>
          <a:p>
            <a:r>
              <a:rPr lang="en-US" sz="1800" b="1" dirty="0" smtClean="0"/>
              <a:t>EXPORTS to</a:t>
            </a:r>
            <a:endParaRPr lang="en-US" sz="1800" dirty="0" smtClean="0"/>
          </a:p>
          <a:p>
            <a:r>
              <a:rPr lang="en-US" sz="1800" dirty="0" smtClean="0"/>
              <a:t>Total of USD 98,4 billion</a:t>
            </a:r>
            <a:endParaRPr lang="en-US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4644008" y="6583609"/>
            <a:ext cx="40324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 dirty="0" smtClean="0"/>
              <a:t>Source:  State Secretariat for Economic Affairs SECO/Country Information 2016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2442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Economic Information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South Africa – Free Trade Agreements</a:t>
            </a:r>
            <a:endParaRPr lang="de-CH" b="1" dirty="0"/>
          </a:p>
        </p:txBody>
      </p:sp>
      <p:sp>
        <p:nvSpPr>
          <p:cNvPr id="8" name="Rechteck 7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467544" y="6577467"/>
            <a:ext cx="3384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South </a:t>
            </a:r>
            <a:r>
              <a:rPr lang="en-US" sz="600" dirty="0"/>
              <a:t>Africa </a:t>
            </a:r>
            <a:r>
              <a:rPr lang="en-US" sz="600" dirty="0" smtClean="0"/>
              <a:t>| </a:t>
            </a:r>
            <a:r>
              <a:rPr lang="en-US" sz="600" dirty="0"/>
              <a:t>© SWITZERLAND GLOBAL ENTERPRISE</a:t>
            </a:r>
            <a:endParaRPr lang="de-CH" sz="600" dirty="0"/>
          </a:p>
        </p:txBody>
      </p:sp>
      <p:sp>
        <p:nvSpPr>
          <p:cNvPr id="2" name="Rectangle 1"/>
          <p:cNvSpPr/>
          <p:nvPr/>
        </p:nvSpPr>
        <p:spPr>
          <a:xfrm>
            <a:off x="467544" y="15341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The Free Trade Agreement between the Member States of the European Free Trade Association (EFTA) - Iceland, Liechtenstein, Norway and Switzerland – and the </a:t>
            </a:r>
            <a:r>
              <a:rPr lang="en-US" sz="1600" b="1" dirty="0">
                <a:latin typeface="+mj-lt"/>
              </a:rPr>
              <a:t>Southern African Customs Union</a:t>
            </a:r>
            <a:r>
              <a:rPr lang="en-US" sz="1600" dirty="0">
                <a:latin typeface="+mj-lt"/>
              </a:rPr>
              <a:t> (</a:t>
            </a:r>
            <a:r>
              <a:rPr lang="en-US" sz="1600" b="1" dirty="0">
                <a:latin typeface="+mj-lt"/>
              </a:rPr>
              <a:t>SACU</a:t>
            </a:r>
            <a:r>
              <a:rPr lang="en-US" sz="1600" dirty="0">
                <a:latin typeface="+mj-lt"/>
              </a:rPr>
              <a:t> – comprising Botswana, Lesotho, Namibia, South Africa and Swaziland) entered into force on 1 May 2008</a:t>
            </a:r>
            <a:r>
              <a:rPr lang="en-US" sz="1600" dirty="0" smtClean="0">
                <a:latin typeface="+mj-lt"/>
              </a:rPr>
              <a:t>.</a:t>
            </a:r>
          </a:p>
          <a:p>
            <a:endParaRPr lang="en-US" sz="1600" dirty="0" smtClean="0">
              <a:latin typeface="+mj-lt"/>
            </a:endParaRPr>
          </a:p>
          <a:p>
            <a:endParaRPr lang="en-US" sz="16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 bwMode="auto">
          <a:xfrm>
            <a:off x="4410968" y="3116872"/>
            <a:ext cx="2895600" cy="27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55" y="3153051"/>
            <a:ext cx="2455565" cy="264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Economic Information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South Africa – Free Trade Agreements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467544" y="6577467"/>
            <a:ext cx="3384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South </a:t>
            </a:r>
            <a:r>
              <a:rPr lang="en-US" sz="600" dirty="0"/>
              <a:t>Africa </a:t>
            </a:r>
            <a:r>
              <a:rPr lang="en-US" sz="600" dirty="0" smtClean="0"/>
              <a:t>| </a:t>
            </a:r>
            <a:r>
              <a:rPr lang="en-US" sz="600" dirty="0"/>
              <a:t>© SWITZERLAND GLOBAL ENTERPRISE</a:t>
            </a:r>
            <a:endParaRPr lang="de-CH" sz="600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+mj-lt"/>
            </a:endParaRPr>
          </a:p>
          <a:p>
            <a:r>
              <a:rPr lang="en-US" sz="1600" dirty="0">
                <a:latin typeface="+mj-lt"/>
              </a:rPr>
              <a:t>Easy access to the </a:t>
            </a:r>
            <a:r>
              <a:rPr lang="en-US" sz="1600" dirty="0" smtClean="0">
                <a:latin typeface="+mj-lt"/>
              </a:rPr>
              <a:t>15 countries </a:t>
            </a:r>
            <a:r>
              <a:rPr lang="en-US" sz="1600" dirty="0">
                <a:latin typeface="+mj-lt"/>
              </a:rPr>
              <a:t>in the </a:t>
            </a:r>
            <a:r>
              <a:rPr lang="en-US" sz="1600" b="1" dirty="0">
                <a:latin typeface="+mj-lt"/>
              </a:rPr>
              <a:t>Southern African Development Community </a:t>
            </a:r>
            <a:r>
              <a:rPr lang="en-US" sz="1600" dirty="0">
                <a:latin typeface="+mj-lt"/>
              </a:rPr>
              <a:t>(</a:t>
            </a:r>
            <a:r>
              <a:rPr lang="en-US" sz="1600" b="1" dirty="0">
                <a:latin typeface="+mj-lt"/>
              </a:rPr>
              <a:t>SADC</a:t>
            </a:r>
            <a:r>
              <a:rPr lang="en-US" sz="1600" dirty="0">
                <a:latin typeface="+mj-lt"/>
              </a:rPr>
              <a:t>) – with a combined market of over 250-million people.</a:t>
            </a:r>
          </a:p>
          <a:p>
            <a:endParaRPr lang="en-US" sz="1600" dirty="0" smtClean="0">
              <a:latin typeface="+mj-lt"/>
            </a:endParaRPr>
          </a:p>
          <a:p>
            <a:endParaRPr lang="en-US" sz="1600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676659"/>
            <a:ext cx="31623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Economic Information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South Africa – Gateway to the wider region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467544" y="6577467"/>
            <a:ext cx="3384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South </a:t>
            </a:r>
            <a:r>
              <a:rPr lang="en-US" sz="600" dirty="0"/>
              <a:t>Africa </a:t>
            </a:r>
            <a:r>
              <a:rPr lang="en-US" sz="600" dirty="0" smtClean="0"/>
              <a:t>| </a:t>
            </a:r>
            <a:r>
              <a:rPr lang="en-US" sz="600" dirty="0"/>
              <a:t>© SWITZERLAND GLOBAL ENTERPRISE</a:t>
            </a:r>
            <a:endParaRPr lang="de-CH" sz="600" dirty="0"/>
          </a:p>
        </p:txBody>
      </p:sp>
      <p:sp>
        <p:nvSpPr>
          <p:cNvPr id="2" name="Rectangle 1"/>
          <p:cNvSpPr/>
          <p:nvPr/>
        </p:nvSpPr>
        <p:spPr>
          <a:xfrm>
            <a:off x="467544" y="1412776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+mj-lt"/>
            </a:endParaRPr>
          </a:p>
          <a:p>
            <a:r>
              <a:rPr lang="en-GB" sz="1600" dirty="0">
                <a:latin typeface="+mj-lt"/>
              </a:rPr>
              <a:t>Due to its extensive transportation infrastructure and a highly regulated financial sector South Africa is considered the gateway to the rest of the 53 countries on the African continent.</a:t>
            </a:r>
          </a:p>
          <a:p>
            <a:endParaRPr lang="en-US" sz="16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5" y="2436478"/>
            <a:ext cx="3576570" cy="35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Economic Information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South Africa – Economic overview</a:t>
            </a:r>
            <a:endParaRPr lang="de-CH" b="1" dirty="0"/>
          </a:p>
        </p:txBody>
      </p:sp>
      <p:sp>
        <p:nvSpPr>
          <p:cNvPr id="8" name="Rechteck 7"/>
          <p:cNvSpPr/>
          <p:nvPr/>
        </p:nvSpPr>
        <p:spPr>
          <a:xfrm>
            <a:off x="689367" y="828000"/>
            <a:ext cx="720000" cy="9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467544" y="6577467"/>
            <a:ext cx="33843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South </a:t>
            </a:r>
            <a:r>
              <a:rPr lang="en-US" sz="600" dirty="0"/>
              <a:t>Africa </a:t>
            </a:r>
            <a:r>
              <a:rPr lang="en-US" sz="600" dirty="0" smtClean="0"/>
              <a:t>| </a:t>
            </a:r>
            <a:r>
              <a:rPr lang="en-US" sz="600" dirty="0"/>
              <a:t>© SWITZERLAND GLOBAL ENTERPRISE</a:t>
            </a:r>
            <a:endParaRPr lang="de-CH" sz="600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South </a:t>
            </a:r>
            <a:r>
              <a:rPr lang="en-US" sz="1600" dirty="0">
                <a:latin typeface="+mj-lt"/>
              </a:rPr>
              <a:t>Africa has the continent’s largest </a:t>
            </a:r>
            <a:r>
              <a:rPr lang="en-US" sz="1600" dirty="0" smtClean="0">
                <a:latin typeface="+mj-lt"/>
              </a:rPr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South </a:t>
            </a:r>
            <a:r>
              <a:rPr lang="en-US" sz="1600" dirty="0">
                <a:latin typeface="+mj-lt"/>
              </a:rPr>
              <a:t>Africa is the continent's largest gold producer and ranks fifth in the world </a:t>
            </a:r>
            <a:r>
              <a:rPr lang="en-US" sz="1600" dirty="0" smtClean="0">
                <a:latin typeface="+mj-lt"/>
              </a:rPr>
              <a:t>in diamond </a:t>
            </a:r>
            <a:r>
              <a:rPr lang="en-US" sz="1600" dirty="0">
                <a:latin typeface="+mj-lt"/>
              </a:rPr>
              <a:t>production and together with Platinum and Coal makes it among the riches countries globally in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Switzerland </a:t>
            </a:r>
            <a:r>
              <a:rPr lang="en-US" sz="1600" dirty="0">
                <a:effectLst>
                  <a:outerShdw sx="0" sy="0">
                    <a:srgbClr val="000000"/>
                  </a:outerShdw>
                </a:effectLst>
                <a:latin typeface="+mj-lt"/>
              </a:rPr>
              <a:t>is </a:t>
            </a:r>
            <a:r>
              <a:rPr lang="en-US" sz="1600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the </a:t>
            </a:r>
            <a:r>
              <a:rPr lang="en-US" sz="1600" b="1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10</a:t>
            </a:r>
            <a:r>
              <a:rPr lang="en-US" sz="1600" b="1" baseline="30000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th</a:t>
            </a:r>
            <a:r>
              <a:rPr lang="en-US" sz="1600" b="1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1600" b="1" dirty="0">
                <a:effectLst>
                  <a:outerShdw sx="0" sy="0">
                    <a:srgbClr val="000000"/>
                  </a:outerShdw>
                </a:effectLst>
                <a:latin typeface="+mj-lt"/>
              </a:rPr>
              <a:t>largest </a:t>
            </a:r>
            <a:r>
              <a:rPr lang="en-US" sz="1600" dirty="0">
                <a:effectLst>
                  <a:outerShdw sx="0" sy="0">
                    <a:srgbClr val="000000"/>
                  </a:outerShdw>
                </a:effectLst>
                <a:latin typeface="+mj-lt"/>
              </a:rPr>
              <a:t>investor in </a:t>
            </a:r>
            <a:r>
              <a:rPr lang="en-US" sz="1600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South Africa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sx="0" sy="0">
                  <a:srgbClr val="000000"/>
                </a:outerShdw>
              </a:effectLst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100 Swiss companies </a:t>
            </a:r>
            <a:r>
              <a:rPr lang="en-US" sz="1600" dirty="0" smtClean="0">
                <a:effectLst>
                  <a:outerShdw sx="0" sy="0">
                    <a:srgbClr val="000000"/>
                  </a:outerShdw>
                </a:effectLst>
                <a:latin typeface="+mj-lt"/>
              </a:rPr>
              <a:t>are operational in South Africa creating 50’000 jobs </a:t>
            </a:r>
          </a:p>
        </p:txBody>
      </p:sp>
    </p:spTree>
    <p:extLst>
      <p:ext uri="{BB962C8B-B14F-4D97-AF65-F5344CB8AC3E}">
        <p14:creationId xmlns:p14="http://schemas.microsoft.com/office/powerpoint/2010/main" val="757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Grp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" b="22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CH" sz="1600" dirty="0" err="1" smtClean="0"/>
              <a:t>Chamber</a:t>
            </a:r>
            <a:r>
              <a:rPr lang="it-CH" sz="1600" dirty="0" smtClean="0"/>
              <a:t> of Commerce – Lugano, 22 </a:t>
            </a:r>
            <a:r>
              <a:rPr lang="it-CH" sz="1600" dirty="0" err="1" smtClean="0"/>
              <a:t>September</a:t>
            </a:r>
            <a:r>
              <a:rPr lang="it-CH" sz="1600" dirty="0" smtClean="0"/>
              <a:t> 2016</a:t>
            </a:r>
          </a:p>
          <a:p>
            <a:r>
              <a:rPr lang="en-US" sz="1600" dirty="0"/>
              <a:t>Alexandra </a:t>
            </a:r>
            <a:r>
              <a:rPr lang="en-US" sz="1600" dirty="0" err="1" smtClean="0"/>
              <a:t>Langeveldt</a:t>
            </a:r>
            <a:r>
              <a:rPr lang="en-US" sz="1600" dirty="0" smtClean="0"/>
              <a:t>-Theiler, </a:t>
            </a:r>
            <a:r>
              <a:rPr lang="en-US" sz="1600" dirty="0"/>
              <a:t>Local Trade Advisor, Swiss Business Hub South Africa</a:t>
            </a:r>
            <a:endParaRPr lang="en-GB" sz="1600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98142" cy="1228780"/>
          </a:xfrm>
        </p:spPr>
        <p:txBody>
          <a:bodyPr/>
          <a:lstStyle/>
          <a:p>
            <a:r>
              <a:rPr lang="it-CH" dirty="0" smtClean="0"/>
              <a:t>SOUTH AFRICA:</a:t>
            </a:r>
            <a:br>
              <a:rPr lang="it-CH" dirty="0" smtClean="0"/>
            </a:br>
            <a:r>
              <a:rPr lang="it-CH" dirty="0" smtClean="0"/>
              <a:t>BUSINESS OPPORTUNITIES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87f14d-dcfd-4bd7-8b5f-961f9f6d8b59">
  <a:themeElements>
    <a:clrScheme name="S-GE">
      <a:dk1>
        <a:srgbClr val="000000"/>
      </a:dk1>
      <a:lt1>
        <a:srgbClr val="FFFFFF"/>
      </a:lt1>
      <a:dk2>
        <a:srgbClr val="D3222A"/>
      </a:dk2>
      <a:lt2>
        <a:srgbClr val="FFFFFF"/>
      </a:lt2>
      <a:accent1>
        <a:srgbClr val="D3222A"/>
      </a:accent1>
      <a:accent2>
        <a:srgbClr val="AAAAAA"/>
      </a:accent2>
      <a:accent3>
        <a:srgbClr val="AF95A4"/>
      </a:accent3>
      <a:accent4>
        <a:srgbClr val="D9D9D9"/>
      </a:accent4>
      <a:accent5>
        <a:srgbClr val="B5BF00"/>
      </a:accent5>
      <a:accent6>
        <a:srgbClr val="7E99AA"/>
      </a:accent6>
      <a:hlink>
        <a:srgbClr val="0070C0"/>
      </a:hlink>
      <a:folHlink>
        <a:srgbClr val="D2D2D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piteltitelfolien">
  <a:themeElements>
    <a:clrScheme name="S-GE">
      <a:dk1>
        <a:srgbClr val="000000"/>
      </a:dk1>
      <a:lt1>
        <a:srgbClr val="FFFFFF"/>
      </a:lt1>
      <a:dk2>
        <a:srgbClr val="D3222A"/>
      </a:dk2>
      <a:lt2>
        <a:srgbClr val="FFFFFF"/>
      </a:lt2>
      <a:accent1>
        <a:srgbClr val="D3222A"/>
      </a:accent1>
      <a:accent2>
        <a:srgbClr val="AAAAAA"/>
      </a:accent2>
      <a:accent3>
        <a:srgbClr val="AF95A4"/>
      </a:accent3>
      <a:accent4>
        <a:srgbClr val="D9D9D9"/>
      </a:accent4>
      <a:accent5>
        <a:srgbClr val="B5BF00"/>
      </a:accent5>
      <a:accent6>
        <a:srgbClr val="7E99AA"/>
      </a:accent6>
      <a:hlink>
        <a:srgbClr val="0070C0"/>
      </a:hlink>
      <a:folHlink>
        <a:srgbClr val="D2D2D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n">
  <a:themeElements>
    <a:clrScheme name="S-GE">
      <a:dk1>
        <a:srgbClr val="000000"/>
      </a:dk1>
      <a:lt1>
        <a:srgbClr val="FFFFFF"/>
      </a:lt1>
      <a:dk2>
        <a:srgbClr val="D3222A"/>
      </a:dk2>
      <a:lt2>
        <a:srgbClr val="FFFFFF"/>
      </a:lt2>
      <a:accent1>
        <a:srgbClr val="D3222A"/>
      </a:accent1>
      <a:accent2>
        <a:srgbClr val="AAAAAA"/>
      </a:accent2>
      <a:accent3>
        <a:srgbClr val="AF95A4"/>
      </a:accent3>
      <a:accent4>
        <a:srgbClr val="D9D9D9"/>
      </a:accent4>
      <a:accent5>
        <a:srgbClr val="B5BF00"/>
      </a:accent5>
      <a:accent6>
        <a:srgbClr val="7E99AA"/>
      </a:accent6>
      <a:hlink>
        <a:srgbClr val="0070C0"/>
      </a:hlink>
      <a:folHlink>
        <a:srgbClr val="D2D2D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haltsfolien">
  <a:themeElements>
    <a:clrScheme name="Osec">
      <a:dk1>
        <a:srgbClr val="D40123"/>
      </a:dk1>
      <a:lt1>
        <a:sysClr val="window" lastClr="FFFFFF"/>
      </a:lt1>
      <a:dk2>
        <a:srgbClr val="000000"/>
      </a:dk2>
      <a:lt2>
        <a:srgbClr val="EEECE1"/>
      </a:lt2>
      <a:accent1>
        <a:srgbClr val="D40123"/>
      </a:accent1>
      <a:accent2>
        <a:srgbClr val="7F7F7F"/>
      </a:accent2>
      <a:accent3>
        <a:srgbClr val="A6A6A6"/>
      </a:accent3>
      <a:accent4>
        <a:srgbClr val="D9D9D9"/>
      </a:accent4>
      <a:accent5>
        <a:srgbClr val="CDCD00"/>
      </a:accent5>
      <a:accent6>
        <a:srgbClr val="91ACBC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6e147136-d91c-4735-bf12-87d4ee1b78b1" tId="2d8a2a94-db4c-4f63-abf2-a5a946eb484f" mtId="a2c9b700-86cd-4481-a17f-533fe9c504a2" tname="PPT 4:3 (new Guidelines)" mode="NewDocument" colormode="None" lcid="2057">
  <Content>
    <DataModel xmlns="">
      <Profile windowwidth="0" windowheight="0" minwindowwidth="0" maxwindowwidth="0" minwindowheight="0" maxwindowheight="0">
        <Text id="Profile.Id" row="0" column="0" columnspan="0" multiline="False" multilinerows="3" locked="False" label="Profile.Id" readonly="False" visible="False"><![CDATA[12e86065-417f-4469-9f10-24fe753821f8]]></Text>
        <Text id="Profile.Org.Claim" row="0" column="0" columnspan="0" multiline="False" multilinerows="3" locked="False" label="Profile.Org.Claim" readonly="False" visible="False"><![CDATA[ ]]></Text>
        <Text id="Profile.Org.Email" row="0" column="0" columnspan="0" multiline="False" multilinerows="3" locked="False" label="Profile.Org.Email" readonly="False" visible="False"><![CDATA[ ]]></Text>
        <Text id="Profile.Org.Fax" row="0" column="0" columnspan="0" multiline="False" multilinerows="3" locked="False" label="Profile.Org.Fax" readonly="False" visible="False"><![CDATA[+41 44 365 52 21]]></Text>
        <Text id="Profile.Org.Footer" row="0" column="0" columnspan="0" multiline="False" multilinerows="3" locked="False" label="Profile.Org.Footer" readonly="False" visible="False"><![CDATA[ ]]></Text>
        <Text id="Profile.Org.Phone" row="0" column="0" columnspan="0" multiline="False" multilinerows="3" locked="False" label="Profile.Org.Phone" readonly="False" visible="False"><![CDATA[+41 44 365 51 51]]></Text>
        <Text id="Profile.Org.Postal.AdrZusatz" row="0" column="0" columnspan="0" multiline="False" multilinerows="3" locked="False" label="Profile.Org.Postal.AdrZusatz" readonly="False" visible="False"><![CDATA[ ]]></Text>
        <Text id="Profile.Org.Postal.City" row="0" column="0" columnspan="0" multiline="False" multilinerows="3" locked="False" label="Profile.Org.Postal.City" readonly="False" visible="False"><![CDATA[Zurich]]></Text>
        <Text id="Profile.Org.Postal.co" row="0" column="0" columnspan="0" multiline="False" multilinerows="3" locked="False" label="Profile.Org.Postal.co" readonly="False" visible="False"><![CDATA[ ]]></Text>
        <Text id="Profile.Org.Postal.Country" row="0" column="0" columnspan="0" multiline="False" multilinerows="3" locked="False" label="Profile.Org.Postal.Country" readonly="False" visible="False"><![CDATA[Switzerland]]></Text>
        <Text id="Profile.Org.Postal.LZip" row="0" column="0" columnspan="0" multiline="False" multilinerows="3" locked="False" label="Profile.Org.Postal.LZip" readonly="False" visible="False"><![CDATA[CH]]></Text>
        <Text id="Profile.Org.Postal.PoBox" row="0" column="0" columnspan="0" multiline="False" multilinerows="3" locked="False" label="Profile.Org.Postal.PoBox" readonly="False" visible="False"><![CDATA[ ]]></Text>
        <Text id="Profile.Org.Postal.Street" row="0" column="0" columnspan="0" multiline="False" multilinerows="3" locked="False" label="Profile.Org.Postal.Street" readonly="False" visible="False"><![CDATA[Stampfenbachstrasse 85]]></Text>
        <Text id="Profile.Org.Postal.Zip" row="0" column="0" columnspan="0" multiline="False" multilinerows="3" locked="False" label="Profile.Org.Postal.Zip" readonly="False" visible="False"><![CDATA[8006]]></Text>
        <Text id="Profile.Org.Title" row="0" column="0" columnspan="0" multiline="False" multilinerows="3" locked="False" label="Profile.Org.Title" readonly="False" visible="False"><![CDATA[Switzerland Global Enterprise]]></Text>
        <Text id="Profile.Org.Unit" row="0" column="0" columnspan="0" multiline="False" multilinerows="3" locked="False" label="Profile.Org.Unit" readonly="False" visible="False"><![CDATA[ ]]></Text>
        <Text id="Profile.Org.Web" row="0" column="0" columnspan="0" multiline="False" multilinerows="3" locked="False" label="Profile.Org.Web" readonly="False" visible="False"><![CDATA[www.s-ge.com]]></Text>
        <Text id="Profile.User.Alias" row="0" column="0" columnspan="0" multiline="False" multilinerows="3" locked="False" label="Profile.User.Alias" readonly="False" visible="False"><![CDATA[ ]]></Text>
        <Text id="Profile.User.Email" row="0" column="0" columnspan="0" multiline="False" multilinerows="3" locked="False" label="Profile.User.Email" readonly="False" visible="False"><![CDATA[CMugglin@s-ge.com]]></Text>
        <Text id="Profile.User.Facebook" row="0" column="0" columnspan="0" multiline="False" multilinerows="3" locked="False" label="Profile.User.Facebook" readonly="False" visible="False"><![CDATA[ ]]></Text>
        <Text id="Profile.User.FirstName" row="0" column="0" columnspan="0" multiline="False" multilinerows="3" locked="False" label="Profile.User.FirstName" readonly="False" visible="False"><![CDATA[Cyril]]></Text>
        <Text id="Profile.User.Footer" row="0" column="0" columnspan="0" multiline="False" multilinerows="3" locked="False" label="Profile.User.Footer" readonly="False" visible="False"><![CDATA[ ]]></Text>
        <Text id="Profile.User.Function" row="0" column="0" columnspan="0" multiline="False" multilinerows="3" locked="False" label="Profile.User.Function" readonly="False" visible="False"><![CDATA[Trainee International Graduate Programm]]></Text>
        <Text id="Profile.User.LastName" row="0" column="0" columnspan="0" multiline="False" multilinerows="3" locked="False" label="Profile.User.LastName" readonly="False" visible="False"><![CDATA[Mugglin]]></Text>
        <Text id="Profile.User.Linkedin" row="0" column="0" columnspan="0" multiline="False" multilinerows="3" locked="False" label="Profile.User.Linkedin" readonly="False" visible="False"><![CDATA[https://ch.linkedin.com/in/cyrilmugglin]]></Text>
        <Text id="Profile.User.Mobile" row="0" column="0" columnspan="0" multiline="False" multilinerows="3" locked="False" label="Profile.User.Mobile" readonly="False" visible="False"><![CDATA[ ]]></Text>
        <Text id="Profile.User.Phone" row="0" column="0" columnspan="0" multiline="False" multilinerows="3" locked="False" label="Profile.User.Phone" readonly="False" visible="False"><![CDATA[+41 44 365 54 89]]></Text>
        <Text id="Profile.User.Title" row="0" column="0" columnspan="0" multiline="False" multilinerows="3" locked="False" label="Profile.User.Title" readonly="False" visible="False"><![CDATA[ ]]></Text>
        <Text id="Profile.User.Twitter1" row="0" column="0" columnspan="0" multiline="False" multilinerows="3" locked="False" label="Profile.User.Twitter1" readonly="False" visible="False"><![CDATA[ ]]></Text>
        <Text id="Profile.User.Twitter2" row="0" column="0" columnspan="0" multiline="False" multilinerows="3" locked="False" label="Profile.User.Twitter2" readonly="False" visible="False"><![CDATA[ ]]></Text>
      </Profile>
    </DataModel>
  </Content>
</OneOffixxDocumentPart>
</file>

<file path=customXml/item2.xml><?xml version="1.0" encoding="utf-8"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410e6d32-5d59-45b2-ada5-e4ef7a5a4e58" ContentTypeId="0x010100093B9C5EDE244F829B4098A2CD8695B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-GE Dokument" ma:contentTypeID="0x010100093B9C5EDE244F829B4098A2CD8695B30093EF1EB1F3772A4F856231F9FC371A34" ma:contentTypeVersion="6" ma:contentTypeDescription="Content Type für ein SGE Dokument" ma:contentTypeScope="" ma:versionID="2b5caa24cffbf4fe029972fdf566809a">
  <xsd:schema xmlns:xsd="http://www.w3.org/2001/XMLSchema" xmlns:xs="http://www.w3.org/2001/XMLSchema" xmlns:p="http://schemas.microsoft.com/office/2006/metadata/properties" xmlns:ns2="f66f99f8-e1a0-4922-8b41-1a4401b02277" targetNamespace="http://schemas.microsoft.com/office/2006/metadata/properties" ma:root="true" ma:fieldsID="c242ac140009ddffc0085e6434e2e1f8" ns2:_="">
    <xsd:import namespace="f66f99f8-e1a0-4922-8b41-1a4401b02277"/>
    <xsd:element name="properties">
      <xsd:complexType>
        <xsd:sequence>
          <xsd:element name="documentManagement">
            <xsd:complexType>
              <xsd:all>
                <xsd:element ref="ns2:SgeDocumentType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f99f8-e1a0-4922-8b41-1a4401b02277" elementFormDefault="qualified">
    <xsd:import namespace="http://schemas.microsoft.com/office/2006/documentManagement/types"/>
    <xsd:import namespace="http://schemas.microsoft.com/office/infopath/2007/PartnerControls"/>
    <xsd:element name="SgeDocumentTypeText" ma:index="8" nillable="true" ma:taxonomy="true" ma:internalName="SgeDocumentTypeText" ma:taxonomyFieldName="SgeDocumentType" ma:displayName="Dokumententyp" ma:fieldId="{f8359f88-a329-420a-8398-ef3d99cc0ffa}" ma:sspId="410e6d32-5d59-45b2-ada5-e4ef7a5a4e58" ma:termSetId="6c311513-92e5-4256-b90b-624cbabd739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geDocumentTypeText xmlns="f66f99f8-e1a0-4922-8b41-1a4401b02277">
      <Terms xmlns="http://schemas.microsoft.com/office/infopath/2007/PartnerControls"/>
    </SgeDocumentTypeText>
  </documentManagement>
</p:properties>
</file>

<file path=customXml/itemProps1.xml><?xml version="1.0" encoding="utf-8"?>
<ds:datastoreItem xmlns:ds="http://schemas.openxmlformats.org/officeDocument/2006/customXml" ds:itemID="{DA2352B2-54B8-43D8-AB36-1518E8258FFC}"/>
</file>

<file path=customXml/itemProps2.xml><?xml version="1.0" encoding="utf-8"?>
<ds:datastoreItem xmlns:ds="http://schemas.openxmlformats.org/officeDocument/2006/customXml" ds:itemID="{A39FCC22-238C-4B7C-B227-D9902256CDED}"/>
</file>

<file path=customXml/itemProps3.xml><?xml version="1.0" encoding="utf-8"?>
<ds:datastoreItem xmlns:ds="http://schemas.openxmlformats.org/officeDocument/2006/customXml" ds:itemID="{39AB4723-26D8-4401-B773-C854B6E469FE}"/>
</file>

<file path=customXml/itemProps4.xml><?xml version="1.0" encoding="utf-8"?>
<ds:datastoreItem xmlns:ds="http://schemas.openxmlformats.org/officeDocument/2006/customXml" ds:itemID="{715F7CF8-9150-4081-96F3-A1B62D64E9E6}"/>
</file>

<file path=customXml/itemProps5.xml><?xml version="1.0" encoding="utf-8"?>
<ds:datastoreItem xmlns:ds="http://schemas.openxmlformats.org/officeDocument/2006/customXml" ds:itemID="{40265031-C156-4C03-9201-20748EB653A0}"/>
</file>

<file path=customXml/itemProps6.xml><?xml version="1.0" encoding="utf-8"?>
<ds:datastoreItem xmlns:ds="http://schemas.openxmlformats.org/officeDocument/2006/customXml" ds:itemID="{A33FABA3-A5CE-4084-895A-BBBCB38974B3}"/>
</file>

<file path=docProps/app.xml><?xml version="1.0" encoding="utf-8"?>
<Properties xmlns="http://schemas.openxmlformats.org/officeDocument/2006/extended-properties" xmlns:vt="http://schemas.openxmlformats.org/officeDocument/2006/docPropsVTypes">
  <Template>2687f14d-dcfd-4bd7-8b5f-961f9f6d8b59</Template>
  <TotalTime>0</TotalTime>
  <Words>906</Words>
  <Application>Microsoft Office PowerPoint</Application>
  <PresentationFormat>Bildschirmpräsentation (4:3)</PresentationFormat>
  <Paragraphs>311</Paragraphs>
  <Slides>21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2687f14d-dcfd-4bd7-8b5f-961f9f6d8b59</vt:lpstr>
      <vt:lpstr>Kapiteltitelfolien</vt:lpstr>
      <vt:lpstr>Inhaltsfolien</vt:lpstr>
      <vt:lpstr>1_Inhaltsfolien</vt:lpstr>
      <vt:lpstr>SOUTH AFRICA: ECONOMIC OUTLOOK</vt:lpstr>
      <vt:lpstr>General Information Statistics</vt:lpstr>
      <vt:lpstr>Economic Indicators Overview 2015</vt:lpstr>
      <vt:lpstr>Economic Indicators Foreign Trade of South Africa 2015</vt:lpstr>
      <vt:lpstr>Economic Information South Africa – Free Trade Agreements</vt:lpstr>
      <vt:lpstr>Economic Information South Africa – Free Trade Agreements</vt:lpstr>
      <vt:lpstr>Economic Information South Africa – Gateway to the wider region</vt:lpstr>
      <vt:lpstr>Economic Information South Africa – Economic overview</vt:lpstr>
      <vt:lpstr>SOUTH AFRICA: BUSINESS OPPORTUNITIES</vt:lpstr>
      <vt:lpstr>Promising Economic Environment Relevant Industries for Switzerland in South Africa</vt:lpstr>
      <vt:lpstr>Promising Economic Environment Relevant Industries for Switzerland in South Africa</vt:lpstr>
      <vt:lpstr>Other countries in the region  </vt:lpstr>
      <vt:lpstr>Other countries in the region Angola </vt:lpstr>
      <vt:lpstr>Other countries in the region Botswana </vt:lpstr>
      <vt:lpstr>Other countries in the region Mauritius </vt:lpstr>
      <vt:lpstr>Other countries in the region Mozambique </vt:lpstr>
      <vt:lpstr>Doing Business in Southern Africa Take Time and be Aware</vt:lpstr>
      <vt:lpstr>African Proverb</vt:lpstr>
      <vt:lpstr>Most famous Swiss/South African </vt:lpstr>
      <vt:lpstr>Thank you!</vt:lpstr>
      <vt:lpstr>Our contact coordinates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 at a glance</dc:title>
  <dc:subject>Iran at a glance</dc:subject>
  <dc:creator>Mugglin Cyril</dc:creator>
  <cp:lastModifiedBy>el Obeid Suhail</cp:lastModifiedBy>
  <cp:revision>433</cp:revision>
  <cp:lastPrinted>2016-09-13T06:48:27Z</cp:lastPrinted>
  <dcterms:created xsi:type="dcterms:W3CDTF">2015-09-04T08:41:26Z</dcterms:created>
  <dcterms:modified xsi:type="dcterms:W3CDTF">2016-09-22T09:44:30Z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0x010100093B9C5EDE244F829B4098A2CD8695B30093EF1EB1F3772A4F856231F9FC371A34</vt:lpwstr>
  </property>
  <property fmtid="{D5CDD505-2E9C-101B-9397-08002B2CF9AE}" pid="3" name="_dlc_DocIdItemGuid">
    <vt:lpwstr>c58bba41-93dd-429d-955f-f6256fbd6adb</vt:lpwstr>
  </property>
</Properties>
</file>